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8">
  <p:sldMasterIdLst>
    <p:sldMasterId id="2147483660" r:id="rId1"/>
  </p:sldMasterIdLst>
  <p:sldIdLst>
    <p:sldId id="259" r:id="rId2"/>
    <p:sldId id="264" r:id="rId3"/>
    <p:sldId id="266" r:id="rId4"/>
    <p:sldId id="265" r:id="rId5"/>
    <p:sldId id="267" r:id="rId6"/>
    <p:sldId id="279" r:id="rId7"/>
    <p:sldId id="280" r:id="rId8"/>
    <p:sldId id="281" r:id="rId9"/>
    <p:sldId id="282" r:id="rId10"/>
    <p:sldId id="323" r:id="rId11"/>
    <p:sldId id="268" r:id="rId12"/>
    <p:sldId id="324" r:id="rId13"/>
    <p:sldId id="269" r:id="rId14"/>
    <p:sldId id="270" r:id="rId15"/>
    <p:sldId id="274" r:id="rId16"/>
    <p:sldId id="283" r:id="rId17"/>
    <p:sldId id="284" r:id="rId18"/>
    <p:sldId id="286" r:id="rId19"/>
    <p:sldId id="285" r:id="rId20"/>
    <p:sldId id="288" r:id="rId21"/>
    <p:sldId id="287" r:id="rId22"/>
    <p:sldId id="289" r:id="rId23"/>
    <p:sldId id="290" r:id="rId24"/>
    <p:sldId id="291" r:id="rId25"/>
    <p:sldId id="292" r:id="rId26"/>
    <p:sldId id="325" r:id="rId27"/>
    <p:sldId id="293" r:id="rId28"/>
    <p:sldId id="294" r:id="rId29"/>
    <p:sldId id="295" r:id="rId30"/>
    <p:sldId id="296" r:id="rId31"/>
    <p:sldId id="297" r:id="rId32"/>
    <p:sldId id="304" r:id="rId33"/>
    <p:sldId id="326" r:id="rId34"/>
    <p:sldId id="327" r:id="rId35"/>
    <p:sldId id="328" r:id="rId36"/>
    <p:sldId id="329" r:id="rId37"/>
    <p:sldId id="330" r:id="rId38"/>
    <p:sldId id="331" r:id="rId39"/>
    <p:sldId id="332" r:id="rId40"/>
    <p:sldId id="333" r:id="rId41"/>
    <p:sldId id="335" r:id="rId42"/>
    <p:sldId id="334" r:id="rId43"/>
    <p:sldId id="336" r:id="rId44"/>
    <p:sldId id="337" r:id="rId45"/>
    <p:sldId id="338" r:id="rId46"/>
    <p:sldId id="339" r:id="rId47"/>
    <p:sldId id="340" r:id="rId48"/>
    <p:sldId id="341" r:id="rId49"/>
    <p:sldId id="320" r:id="rId50"/>
    <p:sldId id="321" r:id="rId51"/>
    <p:sldId id="263" r:id="rId52"/>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el Villarruel" initials="MV" lastIdx="2" clrIdx="0">
    <p:extLst>
      <p:ext uri="{19B8F6BF-5375-455C-9EA6-DF929625EA0E}">
        <p15:presenceInfo xmlns:p15="http://schemas.microsoft.com/office/powerpoint/2012/main" userId="Michael Villarru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C02016-EE51-4A5B-B870-883739DBA7CF}" v="113" dt="2021-01-19T19:14:00.102"/>
    <p1510:client id="{A7BCC7D2-C7E8-4DCC-BAC2-FC7C564BE24E}" v="1156" dt="2021-01-19T18:15:22.928"/>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63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s-ES"/>
              <a:t>Haga clic para modificar el estilo de título del patrón</a:t>
            </a:r>
            <a:endParaRPr lang="en-US"/>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11/24/2021</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a:p>
        </p:txBody>
      </p:sp>
    </p:spTree>
    <p:extLst>
      <p:ext uri="{BB962C8B-B14F-4D97-AF65-F5344CB8AC3E}">
        <p14:creationId xmlns:p14="http://schemas.microsoft.com/office/powerpoint/2010/main" val="1683606037"/>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pPr/>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a:p>
        </p:txBody>
      </p:sp>
    </p:spTree>
    <p:extLst>
      <p:ext uri="{BB962C8B-B14F-4D97-AF65-F5344CB8AC3E}">
        <p14:creationId xmlns:p14="http://schemas.microsoft.com/office/powerpoint/2010/main" val="2210192036"/>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11/24/2021</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a:p>
        </p:txBody>
      </p:sp>
    </p:spTree>
    <p:extLst>
      <p:ext uri="{BB962C8B-B14F-4D97-AF65-F5344CB8AC3E}">
        <p14:creationId xmlns:p14="http://schemas.microsoft.com/office/powerpoint/2010/main" val="3207802504"/>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a:p>
        </p:txBody>
      </p:sp>
      <p:sp>
        <p:nvSpPr>
          <p:cNvPr id="3" name="Content Placeholder 2"/>
          <p:cNvSpPr>
            <a:spLocks noGrp="1"/>
          </p:cNvSpPr>
          <p:nvPr>
            <p:ph idx="1"/>
          </p:nvPr>
        </p:nvSpPr>
        <p:spPr>
          <a:xfrm>
            <a:off x="581192" y="2180496"/>
            <a:ext cx="11029615" cy="367830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pPr/>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‹Nº›</a:t>
            </a:fld>
            <a:endParaRPr lang="en-US"/>
          </a:p>
        </p:txBody>
      </p:sp>
    </p:spTree>
    <p:extLst>
      <p:ext uri="{BB962C8B-B14F-4D97-AF65-F5344CB8AC3E}">
        <p14:creationId xmlns:p14="http://schemas.microsoft.com/office/powerpoint/2010/main" val="133304256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11/24/2021</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a:p>
        </p:txBody>
      </p:sp>
    </p:spTree>
    <p:extLst>
      <p:ext uri="{BB962C8B-B14F-4D97-AF65-F5344CB8AC3E}">
        <p14:creationId xmlns:p14="http://schemas.microsoft.com/office/powerpoint/2010/main" val="3787156938"/>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a:p>
        </p:txBody>
      </p:sp>
      <p:sp>
        <p:nvSpPr>
          <p:cNvPr id="3" name="Content Placeholder 2"/>
          <p:cNvSpPr>
            <a:spLocks noGrp="1"/>
          </p:cNvSpPr>
          <p:nvPr>
            <p:ph sz="half" idx="1"/>
          </p:nvPr>
        </p:nvSpPr>
        <p:spPr>
          <a:xfrm>
            <a:off x="581193" y="2228003"/>
            <a:ext cx="5422390" cy="363304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p:txBody>
          <a:bodyPr/>
          <a:lstStyle/>
          <a:p>
            <a:fld id="{B61BEF0D-F0BB-DE4B-95CE-6DB70DBA9567}" type="datetimeFigureOut">
              <a:rPr lang="en-US" dirty="0"/>
              <a:pPr/>
              <a:t>11/24/2021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a:p>
        </p:txBody>
      </p:sp>
    </p:spTree>
    <p:extLst>
      <p:ext uri="{BB962C8B-B14F-4D97-AF65-F5344CB8AC3E}">
        <p14:creationId xmlns:p14="http://schemas.microsoft.com/office/powerpoint/2010/main" val="323188762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B61BEF0D-F0BB-DE4B-95CE-6DB70DBA9567}" type="datetimeFigureOut">
              <a:rPr lang="en-US" dirty="0"/>
              <a:pPr/>
              <a:t>11/24/2021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a:p>
        </p:txBody>
      </p:sp>
    </p:spTree>
    <p:extLst>
      <p:ext uri="{BB962C8B-B14F-4D97-AF65-F5344CB8AC3E}">
        <p14:creationId xmlns:p14="http://schemas.microsoft.com/office/powerpoint/2010/main" val="235427435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dirty="0"/>
              <a:pPr/>
              <a:t>11/24/2021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s-ES"/>
              <a:t>Haga clic para modificar el estilo de título del patrón</a:t>
            </a:r>
            <a:endParaRPr lang="en-US"/>
          </a:p>
        </p:txBody>
      </p:sp>
    </p:spTree>
    <p:extLst>
      <p:ext uri="{BB962C8B-B14F-4D97-AF65-F5344CB8AC3E}">
        <p14:creationId xmlns:p14="http://schemas.microsoft.com/office/powerpoint/2010/main" val="240500650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a:p>
        </p:txBody>
      </p:sp>
    </p:spTree>
    <p:extLst>
      <p:ext uri="{BB962C8B-B14F-4D97-AF65-F5344CB8AC3E}">
        <p14:creationId xmlns:p14="http://schemas.microsoft.com/office/powerpoint/2010/main" val="2273831786"/>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s-ES"/>
              <a:t>Haga clic para modificar el estilo de título del patrón</a:t>
            </a:r>
            <a:endParaRPr lang="en-US"/>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11/24/2021</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a:p>
        </p:txBody>
      </p:sp>
    </p:spTree>
    <p:extLst>
      <p:ext uri="{BB962C8B-B14F-4D97-AF65-F5344CB8AC3E}">
        <p14:creationId xmlns:p14="http://schemas.microsoft.com/office/powerpoint/2010/main" val="3715541003"/>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s-ES"/>
              <a:t>Haga clic para modificar el estilo de título del patrón</a:t>
            </a:r>
            <a:endParaRPr lang="en-US"/>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11/24/2021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a:p>
        </p:txBody>
      </p:sp>
    </p:spTree>
    <p:extLst>
      <p:ext uri="{BB962C8B-B14F-4D97-AF65-F5344CB8AC3E}">
        <p14:creationId xmlns:p14="http://schemas.microsoft.com/office/powerpoint/2010/main" val="361250553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11/24/2021</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‹Nº›</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2395187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oscarblancarteblog.com/2017/03/06/soap-vs-rest-2/" TargetMode="External"/><Relationship Id="rId7" Type="http://schemas.openxmlformats.org/officeDocument/2006/relationships/hyperlink" Target="https://www.theserverside.com/video/Step-by-step-SOAP-web-services-example-in-Java-using-Eclipse" TargetMode="External"/><Relationship Id="rId2" Type="http://schemas.openxmlformats.org/officeDocument/2006/relationships/hyperlink" Target="http://www.jtech.ua.es/j2ee/publico/servc-web-2012-13/sesion01-apuntes.html" TargetMode="External"/><Relationship Id="rId1" Type="http://schemas.openxmlformats.org/officeDocument/2006/relationships/slideLayout" Target="../slideLayouts/slideLayout2.xml"/><Relationship Id="rId6" Type="http://schemas.openxmlformats.org/officeDocument/2006/relationships/hyperlink" Target="https://medium.com/better-programming/how-to-perform-soap-requests-with-node-js-4a9627070eb6" TargetMode="External"/><Relationship Id="rId5" Type="http://schemas.openxmlformats.org/officeDocument/2006/relationships/hyperlink" Target="https://stackify.com/soap-net-core/" TargetMode="External"/><Relationship Id="rId4" Type="http://schemas.openxmlformats.org/officeDocument/2006/relationships/hyperlink" Target="https://drive.google.com/drive/folders/1xJuDUrSHsC_YKsmO3lB27IdC93PLdMlp"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F404549-B4DC-481C-926C-DED3EF1C58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3" name="Rectangle 12">
            <a:extLst>
              <a:ext uri="{FF2B5EF4-FFF2-40B4-BE49-F238E27FC236}">
                <a16:creationId xmlns:a16="http://schemas.microsoft.com/office/drawing/2014/main" id="{1E8FD5CD-351E-4B06-8B78-BD5102D009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Marcador de contenido 2">
            <a:extLst>
              <a:ext uri="{FF2B5EF4-FFF2-40B4-BE49-F238E27FC236}">
                <a16:creationId xmlns:a16="http://schemas.microsoft.com/office/drawing/2014/main" id="{E7FCC8BE-29CF-4C4C-BE9D-AC08DC5E481A}"/>
              </a:ext>
            </a:extLst>
          </p:cNvPr>
          <p:cNvSpPr>
            <a:spLocks noGrp="1"/>
          </p:cNvSpPr>
          <p:nvPr>
            <p:ph idx="1"/>
          </p:nvPr>
        </p:nvSpPr>
        <p:spPr>
          <a:xfrm>
            <a:off x="596348" y="701336"/>
            <a:ext cx="3389726" cy="5424255"/>
          </a:xfrm>
        </p:spPr>
        <p:txBody>
          <a:bodyPr vert="horz" lIns="91440" tIns="45720" rIns="91440" bIns="45720" rtlCol="0" anchor="ctr">
            <a:normAutofit/>
          </a:bodyPr>
          <a:lstStyle/>
          <a:p>
            <a:pPr marL="305435" indent="-305435">
              <a:spcBef>
                <a:spcPts val="0"/>
              </a:spcBef>
              <a:spcAft>
                <a:spcPts val="0"/>
              </a:spcAft>
            </a:pPr>
            <a:r>
              <a:rPr lang="es-ES">
                <a:solidFill>
                  <a:schemeClr val="bg1"/>
                </a:solidFill>
                <a:ea typeface="+mn-lt"/>
                <a:cs typeface="+mn-lt"/>
              </a:rPr>
              <a:t>MARCO TEÓRICO</a:t>
            </a:r>
            <a:endParaRPr lang="en-US">
              <a:solidFill>
                <a:schemeClr val="bg1"/>
              </a:solidFill>
              <a:ea typeface="+mn-lt"/>
              <a:cs typeface="+mn-lt"/>
            </a:endParaRPr>
          </a:p>
          <a:p>
            <a:pPr marL="305435" indent="-305435">
              <a:spcBef>
                <a:spcPts val="0"/>
              </a:spcBef>
              <a:spcAft>
                <a:spcPts val="0"/>
              </a:spcAft>
            </a:pPr>
            <a:r>
              <a:rPr lang="es-ES">
                <a:solidFill>
                  <a:schemeClr val="bg1"/>
                </a:solidFill>
                <a:ea typeface="+mn-lt"/>
                <a:cs typeface="+mn-lt"/>
              </a:rPr>
              <a:t>DESARROLLO</a:t>
            </a:r>
            <a:endParaRPr lang="en-US">
              <a:solidFill>
                <a:schemeClr val="bg1"/>
              </a:solidFill>
              <a:ea typeface="+mn-lt"/>
              <a:cs typeface="+mn-lt"/>
            </a:endParaRPr>
          </a:p>
          <a:p>
            <a:pPr marL="575310" lvl="2" indent="-269875">
              <a:spcBef>
                <a:spcPts val="0"/>
              </a:spcBef>
              <a:spcAft>
                <a:spcPts val="0"/>
              </a:spcAft>
            </a:pPr>
            <a:r>
              <a:rPr lang="es-ES" sz="1600">
                <a:solidFill>
                  <a:schemeClr val="bg1"/>
                </a:solidFill>
                <a:ea typeface="+mn-lt"/>
                <a:cs typeface="+mn-lt"/>
              </a:rPr>
              <a:t>OBJETIVO</a:t>
            </a:r>
            <a:endParaRPr lang="en-US" sz="1600">
              <a:solidFill>
                <a:schemeClr val="bg1"/>
              </a:solidFill>
              <a:ea typeface="+mn-lt"/>
              <a:cs typeface="+mn-lt"/>
            </a:endParaRPr>
          </a:p>
          <a:p>
            <a:pPr marL="575310" lvl="2" indent="-269875">
              <a:spcBef>
                <a:spcPts val="0"/>
              </a:spcBef>
              <a:spcAft>
                <a:spcPts val="0"/>
              </a:spcAft>
            </a:pPr>
            <a:r>
              <a:rPr lang="es-ES" sz="1600">
                <a:solidFill>
                  <a:schemeClr val="bg1"/>
                </a:solidFill>
                <a:ea typeface="+mn-lt"/>
                <a:cs typeface="+mn-lt"/>
              </a:rPr>
              <a:t>Diseño de la Base de Datos</a:t>
            </a:r>
          </a:p>
          <a:p>
            <a:pPr marL="575310" lvl="2" indent="-269875">
              <a:spcBef>
                <a:spcPts val="0"/>
              </a:spcBef>
              <a:spcAft>
                <a:spcPts val="0"/>
              </a:spcAft>
            </a:pPr>
            <a:r>
              <a:rPr lang="es-ES" sz="1600">
                <a:solidFill>
                  <a:schemeClr val="bg1"/>
                </a:solidFill>
                <a:ea typeface="+mn-lt"/>
                <a:cs typeface="+mn-lt"/>
              </a:rPr>
              <a:t>Creación de la Base de Datos</a:t>
            </a:r>
            <a:endParaRPr lang="en-US" sz="1600">
              <a:solidFill>
                <a:schemeClr val="bg1"/>
              </a:solidFill>
              <a:ea typeface="+mn-lt"/>
              <a:cs typeface="+mn-lt"/>
            </a:endParaRPr>
          </a:p>
          <a:p>
            <a:pPr marL="575310" lvl="2" indent="-269875">
              <a:spcBef>
                <a:spcPts val="0"/>
              </a:spcBef>
              <a:spcAft>
                <a:spcPts val="0"/>
              </a:spcAft>
            </a:pPr>
            <a:r>
              <a:rPr lang="es-ES" sz="1600">
                <a:solidFill>
                  <a:schemeClr val="bg1"/>
                </a:solidFill>
                <a:ea typeface="+mn-lt"/>
                <a:cs typeface="+mn-lt"/>
              </a:rPr>
              <a:t>Creación del proyecto</a:t>
            </a:r>
            <a:endParaRPr lang="en-US" sz="1600">
              <a:solidFill>
                <a:schemeClr val="bg1"/>
              </a:solidFill>
              <a:ea typeface="+mn-lt"/>
              <a:cs typeface="+mn-lt"/>
            </a:endParaRPr>
          </a:p>
          <a:p>
            <a:pPr marL="575310" lvl="2" indent="-269875">
              <a:spcBef>
                <a:spcPts val="0"/>
              </a:spcBef>
              <a:spcAft>
                <a:spcPts val="0"/>
              </a:spcAft>
            </a:pPr>
            <a:r>
              <a:rPr lang="es-ES" sz="1600">
                <a:solidFill>
                  <a:schemeClr val="bg1"/>
                </a:solidFill>
                <a:ea typeface="+mn-lt"/>
                <a:cs typeface="+mn-lt"/>
              </a:rPr>
              <a:t>Creación del cliente</a:t>
            </a:r>
            <a:endParaRPr lang="en-US" sz="1600">
              <a:solidFill>
                <a:schemeClr val="bg1"/>
              </a:solidFill>
              <a:ea typeface="+mn-lt"/>
              <a:cs typeface="+mn-lt"/>
            </a:endParaRPr>
          </a:p>
          <a:p>
            <a:pPr marL="305435" indent="-305435">
              <a:spcBef>
                <a:spcPts val="0"/>
              </a:spcBef>
              <a:spcAft>
                <a:spcPts val="0"/>
              </a:spcAft>
            </a:pPr>
            <a:r>
              <a:rPr lang="es-ES">
                <a:solidFill>
                  <a:schemeClr val="bg1"/>
                </a:solidFill>
                <a:ea typeface="+mn-lt"/>
                <a:cs typeface="+mn-lt"/>
              </a:rPr>
              <a:t>CONCLUSIONES</a:t>
            </a:r>
            <a:endParaRPr lang="en-US">
              <a:solidFill>
                <a:schemeClr val="bg1"/>
              </a:solidFill>
              <a:ea typeface="+mn-lt"/>
              <a:cs typeface="+mn-lt"/>
            </a:endParaRPr>
          </a:p>
          <a:p>
            <a:pPr marL="305435" indent="-305435">
              <a:spcBef>
                <a:spcPts val="0"/>
              </a:spcBef>
              <a:spcAft>
                <a:spcPts val="0"/>
              </a:spcAft>
            </a:pPr>
            <a:r>
              <a:rPr lang="es-ES">
                <a:solidFill>
                  <a:schemeClr val="bg1"/>
                </a:solidFill>
                <a:ea typeface="+mn-lt"/>
                <a:cs typeface="+mn-lt"/>
              </a:rPr>
              <a:t>RECOMENDACIONES</a:t>
            </a:r>
            <a:endParaRPr lang="en-US">
              <a:ea typeface="+mn-lt"/>
              <a:cs typeface="+mn-lt"/>
            </a:endParaRPr>
          </a:p>
          <a:p>
            <a:pPr marL="305435" indent="-305435">
              <a:spcBef>
                <a:spcPts val="0"/>
              </a:spcBef>
              <a:spcAft>
                <a:spcPts val="0"/>
              </a:spcAft>
            </a:pPr>
            <a:r>
              <a:rPr lang="es-ES">
                <a:solidFill>
                  <a:schemeClr val="bg1"/>
                </a:solidFill>
                <a:ea typeface="+mn-lt"/>
                <a:cs typeface="+mn-lt"/>
              </a:rPr>
              <a:t>BIBLIOGRAFÍA</a:t>
            </a:r>
          </a:p>
        </p:txBody>
      </p:sp>
      <p:pic>
        <p:nvPicPr>
          <p:cNvPr id="6" name="Picture 2" descr="Resultado de imagen para AGENDA PNG">
            <a:extLst>
              <a:ext uri="{FF2B5EF4-FFF2-40B4-BE49-F238E27FC236}">
                <a16:creationId xmlns:a16="http://schemas.microsoft.com/office/drawing/2014/main" id="{BEAB8E00-371D-4C0F-B6B7-9BEE622AFD7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91522" y="1935576"/>
            <a:ext cx="6489819" cy="3007477"/>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2A76E918-E1AF-47F5-B0A9-06C8BD2DAC04}"/>
              </a:ext>
            </a:extLst>
          </p:cNvPr>
          <p:cNvSpPr txBox="1"/>
          <p:nvPr/>
        </p:nvSpPr>
        <p:spPr>
          <a:xfrm>
            <a:off x="11817675" y="6474048"/>
            <a:ext cx="374325"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C" sz="2000" b="0" i="0" u="none" strike="noStrike" kern="1200" cap="none" spc="0" normalizeH="0" baseline="0" noProof="0">
                <a:ln>
                  <a:noFill/>
                </a:ln>
                <a:solidFill>
                  <a:prstClr val="black"/>
                </a:solidFill>
                <a:effectLst/>
                <a:uLnTx/>
                <a:uFillTx/>
                <a:latin typeface="Gill Sans MT" panose="020B0502020104020203"/>
                <a:ea typeface="+mn-ea"/>
                <a:cs typeface="+mn-cs"/>
              </a:rPr>
              <a:t>2</a:t>
            </a:r>
          </a:p>
        </p:txBody>
      </p:sp>
      <p:sp>
        <p:nvSpPr>
          <p:cNvPr id="2" name="Marcador de número de diapositiva 1">
            <a:extLst>
              <a:ext uri="{FF2B5EF4-FFF2-40B4-BE49-F238E27FC236}">
                <a16:creationId xmlns:a16="http://schemas.microsoft.com/office/drawing/2014/main" id="{8D12A479-994A-4D56-874A-630D4968A007}"/>
              </a:ext>
            </a:extLst>
          </p:cNvPr>
          <p:cNvSpPr>
            <a:spLocks noGrp="1"/>
          </p:cNvSpPr>
          <p:nvPr>
            <p:ph type="sldNum" sz="quarter" idx="12"/>
          </p:nvPr>
        </p:nvSpPr>
        <p:spPr/>
        <p:txBody>
          <a:bodyPr/>
          <a:lstStyle/>
          <a:p>
            <a:fld id="{D57F1E4F-1CFF-5643-939E-217C01CDF565}" type="slidenum">
              <a:rPr lang="en-US" dirty="0"/>
              <a:pPr/>
              <a:t>1</a:t>
            </a:fld>
            <a:endParaRPr lang="es-ES"/>
          </a:p>
        </p:txBody>
      </p:sp>
    </p:spTree>
    <p:extLst>
      <p:ext uri="{BB962C8B-B14F-4D97-AF65-F5344CB8AC3E}">
        <p14:creationId xmlns:p14="http://schemas.microsoft.com/office/powerpoint/2010/main" val="7493771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A078A52F-85EA-4C0B-962B-D9D9DD4DD78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42">
            <a:extLst>
              <a:ext uri="{FF2B5EF4-FFF2-40B4-BE49-F238E27FC236}">
                <a16:creationId xmlns:a16="http://schemas.microsoft.com/office/drawing/2014/main" id="{919797D5-5700-4683-B30A-5B4D56CB82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4856A7B9-9801-42EC-A4C9-7E22A56EF53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46">
            <a:extLst>
              <a:ext uri="{FF2B5EF4-FFF2-40B4-BE49-F238E27FC236}">
                <a16:creationId xmlns:a16="http://schemas.microsoft.com/office/drawing/2014/main" id="{8AD54DB8-C150-4290-85D6-F5B0262BFEE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49" name="Rectangle 48">
            <a:extLst>
              <a:ext uri="{FF2B5EF4-FFF2-40B4-BE49-F238E27FC236}">
                <a16:creationId xmlns:a16="http://schemas.microsoft.com/office/drawing/2014/main" id="{28D511D2-9CF1-40DE-BB88-A5A48A0E8A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40ADCA80-A0B1-4379-94EC-0A1A73BE1E7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52" name="Rectangle 51">
              <a:extLst>
                <a:ext uri="{FF2B5EF4-FFF2-40B4-BE49-F238E27FC236}">
                  <a16:creationId xmlns:a16="http://schemas.microsoft.com/office/drawing/2014/main" id="{1EB4D79C-3A0E-4CB5-9A3D-BB816FD52C7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64" name="Rectangle 52">
              <a:extLst>
                <a:ext uri="{FF2B5EF4-FFF2-40B4-BE49-F238E27FC236}">
                  <a16:creationId xmlns:a16="http://schemas.microsoft.com/office/drawing/2014/main" id="{3839C3D0-536E-4C48-A1C1-D9B718A8436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ítulo 1">
            <a:extLst>
              <a:ext uri="{FF2B5EF4-FFF2-40B4-BE49-F238E27FC236}">
                <a16:creationId xmlns:a16="http://schemas.microsoft.com/office/drawing/2014/main" id="{D619B296-D447-4F39-8362-B1D908A17E4A}"/>
              </a:ext>
            </a:extLst>
          </p:cNvPr>
          <p:cNvSpPr>
            <a:spLocks noGrp="1"/>
          </p:cNvSpPr>
          <p:nvPr>
            <p:ph type="title"/>
          </p:nvPr>
        </p:nvSpPr>
        <p:spPr>
          <a:xfrm>
            <a:off x="583101" y="2218873"/>
            <a:ext cx="3412067" cy="2971801"/>
          </a:xfrm>
        </p:spPr>
        <p:txBody>
          <a:bodyPr vert="horz" lIns="91440" tIns="45720" rIns="91440" bIns="45720" rtlCol="0" anchor="b">
            <a:normAutofit fontScale="90000"/>
          </a:bodyPr>
          <a:lstStyle/>
          <a:p>
            <a:r>
              <a:rPr lang="en-US" sz="3300"/>
              <a:t>2.2	</a:t>
            </a:r>
            <a:r>
              <a:rPr lang="en-US" sz="3300" err="1"/>
              <a:t>creación</a:t>
            </a:r>
            <a:r>
              <a:rPr lang="en-US" sz="3300"/>
              <a:t> de la base de </a:t>
            </a:r>
            <a:r>
              <a:rPr lang="en-US" sz="3300" err="1"/>
              <a:t>datos</a:t>
            </a:r>
            <a:r>
              <a:rPr lang="en-US" sz="3300"/>
              <a:t/>
            </a:r>
            <a:br>
              <a:rPr lang="en-US" sz="3300"/>
            </a:br>
            <a:r>
              <a:rPr lang="en-US" sz="3300"/>
              <a:t/>
            </a:r>
            <a:br>
              <a:rPr lang="en-US" sz="3300"/>
            </a:br>
            <a:r>
              <a:rPr lang="en-US" sz="3300" err="1"/>
              <a:t>Modelo</a:t>
            </a:r>
            <a:r>
              <a:rPr lang="en-US" sz="3300"/>
              <a:t> conceptual de </a:t>
            </a:r>
            <a:r>
              <a:rPr lang="en-US" sz="3300" err="1"/>
              <a:t>datos</a:t>
            </a:r>
            <a:endParaRPr lang="en-US" sz="3300"/>
          </a:p>
        </p:txBody>
      </p:sp>
      <p:sp>
        <p:nvSpPr>
          <p:cNvPr id="10" name="CuadroTexto 9">
            <a:extLst>
              <a:ext uri="{FF2B5EF4-FFF2-40B4-BE49-F238E27FC236}">
                <a16:creationId xmlns:a16="http://schemas.microsoft.com/office/drawing/2014/main" id="{848809DD-EBB4-4B42-970B-5094D0B65CE9}"/>
              </a:ext>
            </a:extLst>
          </p:cNvPr>
          <p:cNvSpPr txBox="1"/>
          <p:nvPr/>
        </p:nvSpPr>
        <p:spPr>
          <a:xfrm>
            <a:off x="11817675" y="6457890"/>
            <a:ext cx="374325"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C" sz="2000">
                <a:solidFill>
                  <a:prstClr val="white"/>
                </a:solidFill>
                <a:latin typeface="Gill Sans MT" panose="020B0502020104020203"/>
              </a:rPr>
              <a:t>7</a:t>
            </a:r>
            <a:endParaRPr kumimoji="0" lang="es-EC" sz="20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 name="Rectángulo 2">
            <a:extLst>
              <a:ext uri="{FF2B5EF4-FFF2-40B4-BE49-F238E27FC236}">
                <a16:creationId xmlns:a16="http://schemas.microsoft.com/office/drawing/2014/main" id="{FE775FC8-DB1F-44A9-8CC3-FB108C8C7BD9}"/>
              </a:ext>
            </a:extLst>
          </p:cNvPr>
          <p:cNvSpPr/>
          <p:nvPr/>
        </p:nvSpPr>
        <p:spPr>
          <a:xfrm>
            <a:off x="9383697" y="0"/>
            <a:ext cx="280830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ES">
                <a:solidFill>
                  <a:schemeClr val="bg1"/>
                </a:solidFill>
              </a:rPr>
              <a:t>MARCO TEÓRICO</a:t>
            </a:r>
          </a:p>
          <a:p>
            <a:r>
              <a:rPr lang="es-ES">
                <a:solidFill>
                  <a:schemeClr val="bg1"/>
                </a:solidFill>
              </a:rPr>
              <a:t>DESARROLLO</a:t>
            </a:r>
          </a:p>
          <a:p>
            <a:pPr lvl="1"/>
            <a:r>
              <a:rPr lang="es-ES">
                <a:solidFill>
                  <a:schemeClr val="bg1"/>
                </a:solidFill>
              </a:rPr>
              <a:t>OBJETIVO</a:t>
            </a:r>
          </a:p>
          <a:p>
            <a:pPr lvl="1"/>
            <a:r>
              <a:rPr lang="es-ES">
                <a:solidFill>
                  <a:schemeClr val="bg1"/>
                </a:solidFill>
              </a:rPr>
              <a:t>Diseño de la Base de Datos</a:t>
            </a:r>
          </a:p>
          <a:p>
            <a:pPr lvl="1"/>
            <a:r>
              <a:rPr lang="es-ES">
                <a:solidFill>
                  <a:srgbClr val="FFFF00"/>
                </a:solidFill>
              </a:rPr>
              <a:t>Creación de la Base de Datos</a:t>
            </a:r>
          </a:p>
          <a:p>
            <a:pPr lvl="1"/>
            <a:r>
              <a:rPr lang="es-ES">
                <a:solidFill>
                  <a:schemeClr val="bg1"/>
                </a:solidFill>
              </a:rPr>
              <a:t>Creación del proyecto</a:t>
            </a:r>
          </a:p>
          <a:p>
            <a:pPr lvl="1"/>
            <a:r>
              <a:rPr lang="es-ES">
                <a:solidFill>
                  <a:schemeClr val="bg1"/>
                </a:solidFill>
              </a:rPr>
              <a:t>Creación del cliente</a:t>
            </a:r>
          </a:p>
          <a:p>
            <a:r>
              <a:rPr lang="es-ES">
                <a:solidFill>
                  <a:schemeClr val="bg1"/>
                </a:solidFill>
              </a:rPr>
              <a:t>CONCLUSIONES</a:t>
            </a:r>
          </a:p>
          <a:p>
            <a:r>
              <a:rPr lang="es-ES">
                <a:solidFill>
                  <a:schemeClr val="bg1"/>
                </a:solidFill>
              </a:rPr>
              <a:t>RECOMENDACIONES</a:t>
            </a:r>
          </a:p>
          <a:p>
            <a:r>
              <a:rPr lang="es-ES">
                <a:solidFill>
                  <a:schemeClr val="bg1"/>
                </a:solidFill>
              </a:rPr>
              <a:t>BIBLIOGRAFÍA</a:t>
            </a:r>
          </a:p>
        </p:txBody>
      </p:sp>
      <p:sp>
        <p:nvSpPr>
          <p:cNvPr id="7" name="Marcador de número de diapositiva 6">
            <a:extLst>
              <a:ext uri="{FF2B5EF4-FFF2-40B4-BE49-F238E27FC236}">
                <a16:creationId xmlns:a16="http://schemas.microsoft.com/office/drawing/2014/main" id="{E7712491-F55D-40D4-AD56-D0230CB45A34}"/>
              </a:ext>
            </a:extLst>
          </p:cNvPr>
          <p:cNvSpPr>
            <a:spLocks noGrp="1"/>
          </p:cNvSpPr>
          <p:nvPr>
            <p:ph type="sldNum" sz="quarter" idx="12"/>
          </p:nvPr>
        </p:nvSpPr>
        <p:spPr/>
        <p:txBody>
          <a:bodyPr/>
          <a:lstStyle/>
          <a:p>
            <a:fld id="{D57F1E4F-1CFF-5643-939E-217C01CDF565}" type="slidenum">
              <a:rPr lang="en-US" dirty="0"/>
              <a:pPr/>
              <a:t>10</a:t>
            </a:fld>
            <a:endParaRPr lang="es-ES"/>
          </a:p>
        </p:txBody>
      </p:sp>
      <p:pic>
        <p:nvPicPr>
          <p:cNvPr id="14" name="Imagen 13">
            <a:extLst>
              <a:ext uri="{FF2B5EF4-FFF2-40B4-BE49-F238E27FC236}">
                <a16:creationId xmlns:a16="http://schemas.microsoft.com/office/drawing/2014/main" id="{443DAE0E-1DE8-4272-AF94-6C5D220FF72D}"/>
              </a:ext>
            </a:extLst>
          </p:cNvPr>
          <p:cNvPicPr>
            <a:picLocks noChangeAspect="1"/>
          </p:cNvPicPr>
          <p:nvPr/>
        </p:nvPicPr>
        <p:blipFill>
          <a:blip r:embed="rId2"/>
          <a:stretch>
            <a:fillRect/>
          </a:stretch>
        </p:blipFill>
        <p:spPr>
          <a:xfrm>
            <a:off x="3208096" y="618067"/>
            <a:ext cx="7107707" cy="6173414"/>
          </a:xfrm>
          <a:prstGeom prst="rect">
            <a:avLst/>
          </a:prstGeom>
        </p:spPr>
      </p:pic>
    </p:spTree>
    <p:extLst>
      <p:ext uri="{BB962C8B-B14F-4D97-AF65-F5344CB8AC3E}">
        <p14:creationId xmlns:p14="http://schemas.microsoft.com/office/powerpoint/2010/main" val="2962506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A078A52F-85EA-4C0B-962B-D9D9DD4DD78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42">
            <a:extLst>
              <a:ext uri="{FF2B5EF4-FFF2-40B4-BE49-F238E27FC236}">
                <a16:creationId xmlns:a16="http://schemas.microsoft.com/office/drawing/2014/main" id="{919797D5-5700-4683-B30A-5B4D56CB82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4856A7B9-9801-42EC-A4C9-7E22A56EF53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46">
            <a:extLst>
              <a:ext uri="{FF2B5EF4-FFF2-40B4-BE49-F238E27FC236}">
                <a16:creationId xmlns:a16="http://schemas.microsoft.com/office/drawing/2014/main" id="{8AD54DB8-C150-4290-85D6-F5B0262BFEE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49" name="Rectangle 48">
            <a:extLst>
              <a:ext uri="{FF2B5EF4-FFF2-40B4-BE49-F238E27FC236}">
                <a16:creationId xmlns:a16="http://schemas.microsoft.com/office/drawing/2014/main" id="{28D511D2-9CF1-40DE-BB88-A5A48A0E8A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40ADCA80-A0B1-4379-94EC-0A1A73BE1E7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52" name="Rectangle 51">
              <a:extLst>
                <a:ext uri="{FF2B5EF4-FFF2-40B4-BE49-F238E27FC236}">
                  <a16:creationId xmlns:a16="http://schemas.microsoft.com/office/drawing/2014/main" id="{1EB4D79C-3A0E-4CB5-9A3D-BB816FD52C7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64" name="Rectangle 52">
              <a:extLst>
                <a:ext uri="{FF2B5EF4-FFF2-40B4-BE49-F238E27FC236}">
                  <a16:creationId xmlns:a16="http://schemas.microsoft.com/office/drawing/2014/main" id="{3839C3D0-536E-4C48-A1C1-D9B718A8436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ítulo 1">
            <a:extLst>
              <a:ext uri="{FF2B5EF4-FFF2-40B4-BE49-F238E27FC236}">
                <a16:creationId xmlns:a16="http://schemas.microsoft.com/office/drawing/2014/main" id="{D619B296-D447-4F39-8362-B1D908A17E4A}"/>
              </a:ext>
            </a:extLst>
          </p:cNvPr>
          <p:cNvSpPr>
            <a:spLocks noGrp="1"/>
          </p:cNvSpPr>
          <p:nvPr>
            <p:ph type="title"/>
          </p:nvPr>
        </p:nvSpPr>
        <p:spPr>
          <a:xfrm>
            <a:off x="583101" y="1943099"/>
            <a:ext cx="3412067" cy="2971801"/>
          </a:xfrm>
        </p:spPr>
        <p:txBody>
          <a:bodyPr vert="horz" lIns="91440" tIns="45720" rIns="91440" bIns="45720" rtlCol="0" anchor="b">
            <a:normAutofit fontScale="90000"/>
          </a:bodyPr>
          <a:lstStyle/>
          <a:p>
            <a:r>
              <a:rPr lang="en-US" sz="3300"/>
              <a:t>2.2	</a:t>
            </a:r>
            <a:r>
              <a:rPr lang="en-US" sz="3300" err="1"/>
              <a:t>creación</a:t>
            </a:r>
            <a:r>
              <a:rPr lang="en-US" sz="3300"/>
              <a:t> de la base de </a:t>
            </a:r>
            <a:r>
              <a:rPr lang="en-US" sz="3300" err="1"/>
              <a:t>datos</a:t>
            </a:r>
            <a:r>
              <a:rPr lang="en-US" sz="3300"/>
              <a:t/>
            </a:r>
            <a:br>
              <a:rPr lang="en-US" sz="3300"/>
            </a:br>
            <a:r>
              <a:rPr lang="en-US" sz="3300"/>
              <a:t/>
            </a:r>
            <a:br>
              <a:rPr lang="en-US" sz="3300"/>
            </a:br>
            <a:r>
              <a:rPr lang="en-US" sz="3300" err="1"/>
              <a:t>Modelo</a:t>
            </a:r>
            <a:r>
              <a:rPr lang="en-US" sz="3300"/>
              <a:t> </a:t>
            </a:r>
            <a:r>
              <a:rPr lang="en-US" sz="3300" err="1"/>
              <a:t>lógico</a:t>
            </a:r>
            <a:r>
              <a:rPr lang="en-US" sz="3300"/>
              <a:t> de </a:t>
            </a:r>
            <a:r>
              <a:rPr lang="en-US" sz="3300" err="1"/>
              <a:t>datos</a:t>
            </a:r>
            <a:endParaRPr lang="en-US" sz="3300"/>
          </a:p>
        </p:txBody>
      </p:sp>
      <p:sp>
        <p:nvSpPr>
          <p:cNvPr id="10" name="CuadroTexto 9">
            <a:extLst>
              <a:ext uri="{FF2B5EF4-FFF2-40B4-BE49-F238E27FC236}">
                <a16:creationId xmlns:a16="http://schemas.microsoft.com/office/drawing/2014/main" id="{848809DD-EBB4-4B42-970B-5094D0B65CE9}"/>
              </a:ext>
            </a:extLst>
          </p:cNvPr>
          <p:cNvSpPr txBox="1"/>
          <p:nvPr/>
        </p:nvSpPr>
        <p:spPr>
          <a:xfrm>
            <a:off x="11817675" y="6457890"/>
            <a:ext cx="374325"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C" sz="2000">
                <a:solidFill>
                  <a:prstClr val="white"/>
                </a:solidFill>
                <a:latin typeface="Gill Sans MT" panose="020B0502020104020203"/>
              </a:rPr>
              <a:t>7</a:t>
            </a:r>
            <a:endParaRPr kumimoji="0" lang="es-EC" sz="20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 name="Rectángulo 2">
            <a:extLst>
              <a:ext uri="{FF2B5EF4-FFF2-40B4-BE49-F238E27FC236}">
                <a16:creationId xmlns:a16="http://schemas.microsoft.com/office/drawing/2014/main" id="{FE775FC8-DB1F-44A9-8CC3-FB108C8C7BD9}"/>
              </a:ext>
            </a:extLst>
          </p:cNvPr>
          <p:cNvSpPr/>
          <p:nvPr/>
        </p:nvSpPr>
        <p:spPr>
          <a:xfrm>
            <a:off x="9383697" y="0"/>
            <a:ext cx="280830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ES">
                <a:solidFill>
                  <a:schemeClr val="bg1"/>
                </a:solidFill>
              </a:rPr>
              <a:t>MARCO TEÓRICO</a:t>
            </a:r>
          </a:p>
          <a:p>
            <a:r>
              <a:rPr lang="es-ES">
                <a:solidFill>
                  <a:schemeClr val="bg1"/>
                </a:solidFill>
              </a:rPr>
              <a:t>DESARROLLO</a:t>
            </a:r>
          </a:p>
          <a:p>
            <a:pPr lvl="1"/>
            <a:r>
              <a:rPr lang="es-ES">
                <a:solidFill>
                  <a:schemeClr val="bg1"/>
                </a:solidFill>
              </a:rPr>
              <a:t>OBJETIVO</a:t>
            </a:r>
          </a:p>
          <a:p>
            <a:pPr lvl="1"/>
            <a:r>
              <a:rPr lang="es-ES">
                <a:solidFill>
                  <a:schemeClr val="bg1"/>
                </a:solidFill>
              </a:rPr>
              <a:t>Diseño de la Base de Datos</a:t>
            </a:r>
          </a:p>
          <a:p>
            <a:pPr lvl="1"/>
            <a:r>
              <a:rPr lang="es-ES">
                <a:solidFill>
                  <a:srgbClr val="FFFF00"/>
                </a:solidFill>
              </a:rPr>
              <a:t>Creación de la Base de Datos</a:t>
            </a:r>
          </a:p>
          <a:p>
            <a:pPr lvl="1"/>
            <a:r>
              <a:rPr lang="es-ES">
                <a:solidFill>
                  <a:schemeClr val="bg1"/>
                </a:solidFill>
              </a:rPr>
              <a:t>Creación del proyecto</a:t>
            </a:r>
          </a:p>
          <a:p>
            <a:pPr lvl="1"/>
            <a:r>
              <a:rPr lang="es-ES">
                <a:solidFill>
                  <a:schemeClr val="bg1"/>
                </a:solidFill>
              </a:rPr>
              <a:t>Creación del cliente</a:t>
            </a:r>
          </a:p>
          <a:p>
            <a:r>
              <a:rPr lang="es-ES">
                <a:solidFill>
                  <a:schemeClr val="bg1"/>
                </a:solidFill>
              </a:rPr>
              <a:t>CONCLUSIONES</a:t>
            </a:r>
          </a:p>
          <a:p>
            <a:r>
              <a:rPr lang="es-ES">
                <a:solidFill>
                  <a:schemeClr val="bg1"/>
                </a:solidFill>
              </a:rPr>
              <a:t>RECOMENDACIONES</a:t>
            </a:r>
          </a:p>
          <a:p>
            <a:r>
              <a:rPr lang="es-ES">
                <a:solidFill>
                  <a:schemeClr val="bg1"/>
                </a:solidFill>
              </a:rPr>
              <a:t>BIBLIOGRAFÍA</a:t>
            </a:r>
          </a:p>
        </p:txBody>
      </p:sp>
      <p:sp>
        <p:nvSpPr>
          <p:cNvPr id="7" name="Marcador de número de diapositiva 6">
            <a:extLst>
              <a:ext uri="{FF2B5EF4-FFF2-40B4-BE49-F238E27FC236}">
                <a16:creationId xmlns:a16="http://schemas.microsoft.com/office/drawing/2014/main" id="{E7712491-F55D-40D4-AD56-D0230CB45A34}"/>
              </a:ext>
            </a:extLst>
          </p:cNvPr>
          <p:cNvSpPr>
            <a:spLocks noGrp="1"/>
          </p:cNvSpPr>
          <p:nvPr>
            <p:ph type="sldNum" sz="quarter" idx="12"/>
          </p:nvPr>
        </p:nvSpPr>
        <p:spPr/>
        <p:txBody>
          <a:bodyPr/>
          <a:lstStyle/>
          <a:p>
            <a:fld id="{D57F1E4F-1CFF-5643-939E-217C01CDF565}" type="slidenum">
              <a:rPr lang="en-US" dirty="0"/>
              <a:pPr/>
              <a:t>11</a:t>
            </a:fld>
            <a:endParaRPr lang="es-ES"/>
          </a:p>
        </p:txBody>
      </p:sp>
      <p:pic>
        <p:nvPicPr>
          <p:cNvPr id="15" name="Imagen 14">
            <a:extLst>
              <a:ext uri="{FF2B5EF4-FFF2-40B4-BE49-F238E27FC236}">
                <a16:creationId xmlns:a16="http://schemas.microsoft.com/office/drawing/2014/main" id="{2BEBC06C-380F-4549-9BF8-C17FC7E7DBB1}"/>
              </a:ext>
            </a:extLst>
          </p:cNvPr>
          <p:cNvPicPr>
            <a:picLocks noChangeAspect="1"/>
          </p:cNvPicPr>
          <p:nvPr/>
        </p:nvPicPr>
        <p:blipFill>
          <a:blip r:embed="rId2"/>
          <a:stretch>
            <a:fillRect/>
          </a:stretch>
        </p:blipFill>
        <p:spPr>
          <a:xfrm>
            <a:off x="2620082" y="1016385"/>
            <a:ext cx="7793507" cy="5646392"/>
          </a:xfrm>
          <a:prstGeom prst="rect">
            <a:avLst/>
          </a:prstGeom>
        </p:spPr>
      </p:pic>
    </p:spTree>
    <p:extLst>
      <p:ext uri="{BB962C8B-B14F-4D97-AF65-F5344CB8AC3E}">
        <p14:creationId xmlns:p14="http://schemas.microsoft.com/office/powerpoint/2010/main" val="21130253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A078A52F-85EA-4C0B-962B-D9D9DD4DD78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42">
            <a:extLst>
              <a:ext uri="{FF2B5EF4-FFF2-40B4-BE49-F238E27FC236}">
                <a16:creationId xmlns:a16="http://schemas.microsoft.com/office/drawing/2014/main" id="{919797D5-5700-4683-B30A-5B4D56CB82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44">
            <a:extLst>
              <a:ext uri="{FF2B5EF4-FFF2-40B4-BE49-F238E27FC236}">
                <a16:creationId xmlns:a16="http://schemas.microsoft.com/office/drawing/2014/main" id="{4856A7B9-9801-42EC-A4C9-7E22A56EF53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46">
            <a:extLst>
              <a:ext uri="{FF2B5EF4-FFF2-40B4-BE49-F238E27FC236}">
                <a16:creationId xmlns:a16="http://schemas.microsoft.com/office/drawing/2014/main" id="{8AD54DB8-C150-4290-85D6-F5B0262BFEE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49" name="Rectangle 48">
            <a:extLst>
              <a:ext uri="{FF2B5EF4-FFF2-40B4-BE49-F238E27FC236}">
                <a16:creationId xmlns:a16="http://schemas.microsoft.com/office/drawing/2014/main" id="{28D511D2-9CF1-40DE-BB88-A5A48A0E8A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40ADCA80-A0B1-4379-94EC-0A1A73BE1E7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52" name="Rectangle 51">
              <a:extLst>
                <a:ext uri="{FF2B5EF4-FFF2-40B4-BE49-F238E27FC236}">
                  <a16:creationId xmlns:a16="http://schemas.microsoft.com/office/drawing/2014/main" id="{1EB4D79C-3A0E-4CB5-9A3D-BB816FD52C7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64" name="Rectangle 52">
              <a:extLst>
                <a:ext uri="{FF2B5EF4-FFF2-40B4-BE49-F238E27FC236}">
                  <a16:creationId xmlns:a16="http://schemas.microsoft.com/office/drawing/2014/main" id="{3839C3D0-536E-4C48-A1C1-D9B718A8436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ítulo 1">
            <a:extLst>
              <a:ext uri="{FF2B5EF4-FFF2-40B4-BE49-F238E27FC236}">
                <a16:creationId xmlns:a16="http://schemas.microsoft.com/office/drawing/2014/main" id="{D619B296-D447-4F39-8362-B1D908A17E4A}"/>
              </a:ext>
            </a:extLst>
          </p:cNvPr>
          <p:cNvSpPr>
            <a:spLocks noGrp="1"/>
          </p:cNvSpPr>
          <p:nvPr>
            <p:ph type="title"/>
          </p:nvPr>
        </p:nvSpPr>
        <p:spPr>
          <a:xfrm>
            <a:off x="583101" y="1943099"/>
            <a:ext cx="3412067" cy="2971801"/>
          </a:xfrm>
        </p:spPr>
        <p:txBody>
          <a:bodyPr vert="horz" lIns="91440" tIns="45720" rIns="91440" bIns="45720" rtlCol="0" anchor="b">
            <a:normAutofit fontScale="90000"/>
          </a:bodyPr>
          <a:lstStyle/>
          <a:p>
            <a:r>
              <a:rPr lang="en-US" sz="3300"/>
              <a:t>2.2	</a:t>
            </a:r>
            <a:r>
              <a:rPr lang="en-US" sz="3300" err="1"/>
              <a:t>creación</a:t>
            </a:r>
            <a:r>
              <a:rPr lang="en-US" sz="3300"/>
              <a:t> de la base de </a:t>
            </a:r>
            <a:r>
              <a:rPr lang="en-US" sz="3300" err="1"/>
              <a:t>datos</a:t>
            </a:r>
            <a:r>
              <a:rPr lang="en-US" sz="3300"/>
              <a:t/>
            </a:r>
            <a:br>
              <a:rPr lang="en-US" sz="3300"/>
            </a:br>
            <a:r>
              <a:rPr lang="en-US" sz="3300"/>
              <a:t/>
            </a:r>
            <a:br>
              <a:rPr lang="en-US" sz="3300"/>
            </a:br>
            <a:r>
              <a:rPr lang="en-US" sz="3300" err="1"/>
              <a:t>Modelo</a:t>
            </a:r>
            <a:r>
              <a:rPr lang="en-US" sz="3300"/>
              <a:t> </a:t>
            </a:r>
            <a:r>
              <a:rPr lang="en-US" sz="3300" err="1"/>
              <a:t>físico</a:t>
            </a:r>
            <a:r>
              <a:rPr lang="en-US" sz="3300"/>
              <a:t> de </a:t>
            </a:r>
            <a:r>
              <a:rPr lang="en-US" sz="3300" err="1"/>
              <a:t>datos</a:t>
            </a:r>
            <a:endParaRPr lang="en-US" sz="3300"/>
          </a:p>
        </p:txBody>
      </p:sp>
      <p:sp>
        <p:nvSpPr>
          <p:cNvPr id="10" name="CuadroTexto 9">
            <a:extLst>
              <a:ext uri="{FF2B5EF4-FFF2-40B4-BE49-F238E27FC236}">
                <a16:creationId xmlns:a16="http://schemas.microsoft.com/office/drawing/2014/main" id="{848809DD-EBB4-4B42-970B-5094D0B65CE9}"/>
              </a:ext>
            </a:extLst>
          </p:cNvPr>
          <p:cNvSpPr txBox="1"/>
          <p:nvPr/>
        </p:nvSpPr>
        <p:spPr>
          <a:xfrm>
            <a:off x="11817675" y="6457890"/>
            <a:ext cx="374325"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C" sz="2000">
                <a:solidFill>
                  <a:prstClr val="white"/>
                </a:solidFill>
                <a:latin typeface="Gill Sans MT" panose="020B0502020104020203"/>
              </a:rPr>
              <a:t>7</a:t>
            </a:r>
            <a:endParaRPr kumimoji="0" lang="es-EC" sz="20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 name="Rectángulo 2">
            <a:extLst>
              <a:ext uri="{FF2B5EF4-FFF2-40B4-BE49-F238E27FC236}">
                <a16:creationId xmlns:a16="http://schemas.microsoft.com/office/drawing/2014/main" id="{FE775FC8-DB1F-44A9-8CC3-FB108C8C7BD9}"/>
              </a:ext>
            </a:extLst>
          </p:cNvPr>
          <p:cNvSpPr/>
          <p:nvPr/>
        </p:nvSpPr>
        <p:spPr>
          <a:xfrm>
            <a:off x="9383697" y="0"/>
            <a:ext cx="280830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ES">
                <a:solidFill>
                  <a:schemeClr val="bg1"/>
                </a:solidFill>
              </a:rPr>
              <a:t>MARCO TEÓRICO</a:t>
            </a:r>
          </a:p>
          <a:p>
            <a:r>
              <a:rPr lang="es-ES">
                <a:solidFill>
                  <a:schemeClr val="bg1"/>
                </a:solidFill>
              </a:rPr>
              <a:t>DESARROLLO</a:t>
            </a:r>
          </a:p>
          <a:p>
            <a:pPr lvl="1"/>
            <a:r>
              <a:rPr lang="es-ES">
                <a:solidFill>
                  <a:schemeClr val="bg1"/>
                </a:solidFill>
              </a:rPr>
              <a:t>OBJETIVO</a:t>
            </a:r>
          </a:p>
          <a:p>
            <a:pPr lvl="1"/>
            <a:r>
              <a:rPr lang="es-ES">
                <a:solidFill>
                  <a:schemeClr val="bg1"/>
                </a:solidFill>
              </a:rPr>
              <a:t>Diseño de la Base de Datos</a:t>
            </a:r>
          </a:p>
          <a:p>
            <a:pPr lvl="1"/>
            <a:r>
              <a:rPr lang="es-ES">
                <a:solidFill>
                  <a:srgbClr val="FFFF00"/>
                </a:solidFill>
              </a:rPr>
              <a:t>Creación de la Base de Datos</a:t>
            </a:r>
          </a:p>
          <a:p>
            <a:pPr lvl="1"/>
            <a:r>
              <a:rPr lang="es-ES">
                <a:solidFill>
                  <a:schemeClr val="bg1"/>
                </a:solidFill>
              </a:rPr>
              <a:t>Creación del proyecto</a:t>
            </a:r>
          </a:p>
          <a:p>
            <a:pPr lvl="1"/>
            <a:r>
              <a:rPr lang="es-ES">
                <a:solidFill>
                  <a:schemeClr val="bg1"/>
                </a:solidFill>
              </a:rPr>
              <a:t>Creación del cliente</a:t>
            </a:r>
          </a:p>
          <a:p>
            <a:r>
              <a:rPr lang="es-ES">
                <a:solidFill>
                  <a:schemeClr val="bg1"/>
                </a:solidFill>
              </a:rPr>
              <a:t>CONCLUSIONES</a:t>
            </a:r>
          </a:p>
          <a:p>
            <a:r>
              <a:rPr lang="es-ES">
                <a:solidFill>
                  <a:schemeClr val="bg1"/>
                </a:solidFill>
              </a:rPr>
              <a:t>RECOMENDACIONES</a:t>
            </a:r>
          </a:p>
          <a:p>
            <a:r>
              <a:rPr lang="es-ES">
                <a:solidFill>
                  <a:schemeClr val="bg1"/>
                </a:solidFill>
              </a:rPr>
              <a:t>BIBLIOGRAFÍA</a:t>
            </a:r>
          </a:p>
        </p:txBody>
      </p:sp>
      <p:sp>
        <p:nvSpPr>
          <p:cNvPr id="7" name="Marcador de número de diapositiva 6">
            <a:extLst>
              <a:ext uri="{FF2B5EF4-FFF2-40B4-BE49-F238E27FC236}">
                <a16:creationId xmlns:a16="http://schemas.microsoft.com/office/drawing/2014/main" id="{E7712491-F55D-40D4-AD56-D0230CB45A34}"/>
              </a:ext>
            </a:extLst>
          </p:cNvPr>
          <p:cNvSpPr>
            <a:spLocks noGrp="1"/>
          </p:cNvSpPr>
          <p:nvPr>
            <p:ph type="sldNum" sz="quarter" idx="12"/>
          </p:nvPr>
        </p:nvSpPr>
        <p:spPr/>
        <p:txBody>
          <a:bodyPr/>
          <a:lstStyle/>
          <a:p>
            <a:fld id="{D57F1E4F-1CFF-5643-939E-217C01CDF565}" type="slidenum">
              <a:rPr lang="en-US" dirty="0"/>
              <a:pPr/>
              <a:t>12</a:t>
            </a:fld>
            <a:endParaRPr lang="es-ES"/>
          </a:p>
        </p:txBody>
      </p:sp>
      <p:pic>
        <p:nvPicPr>
          <p:cNvPr id="4" name="Imagen 3">
            <a:extLst>
              <a:ext uri="{FF2B5EF4-FFF2-40B4-BE49-F238E27FC236}">
                <a16:creationId xmlns:a16="http://schemas.microsoft.com/office/drawing/2014/main" id="{B30598A9-26FE-48CA-914C-1667494985DF}"/>
              </a:ext>
            </a:extLst>
          </p:cNvPr>
          <p:cNvPicPr>
            <a:picLocks noChangeAspect="1"/>
          </p:cNvPicPr>
          <p:nvPr/>
        </p:nvPicPr>
        <p:blipFill>
          <a:blip r:embed="rId2"/>
          <a:stretch>
            <a:fillRect/>
          </a:stretch>
        </p:blipFill>
        <p:spPr>
          <a:xfrm>
            <a:off x="3275751" y="549815"/>
            <a:ext cx="6972398" cy="5863874"/>
          </a:xfrm>
          <a:prstGeom prst="rect">
            <a:avLst/>
          </a:prstGeom>
        </p:spPr>
      </p:pic>
    </p:spTree>
    <p:extLst>
      <p:ext uri="{BB962C8B-B14F-4D97-AF65-F5344CB8AC3E}">
        <p14:creationId xmlns:p14="http://schemas.microsoft.com/office/powerpoint/2010/main" val="2482970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404549-B4DC-481C-926C-DED3EF1C58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8FD5CD-351E-4B06-8B78-BD5102D009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7EECB841-8448-42C8-B2B7-00AFA931E4B2}"/>
              </a:ext>
            </a:extLst>
          </p:cNvPr>
          <p:cNvSpPr>
            <a:spLocks noGrp="1"/>
          </p:cNvSpPr>
          <p:nvPr>
            <p:ph type="title"/>
          </p:nvPr>
        </p:nvSpPr>
        <p:spPr>
          <a:xfrm>
            <a:off x="601255" y="702156"/>
            <a:ext cx="3409783" cy="1013800"/>
          </a:xfrm>
        </p:spPr>
        <p:txBody>
          <a:bodyPr>
            <a:normAutofit/>
          </a:bodyPr>
          <a:lstStyle/>
          <a:p>
            <a:r>
              <a:rPr lang="es-ES"/>
              <a:t>2.3	 Creación del proyecto</a:t>
            </a:r>
          </a:p>
        </p:txBody>
      </p:sp>
      <p:sp>
        <p:nvSpPr>
          <p:cNvPr id="6" name="CuadroTexto 5">
            <a:extLst>
              <a:ext uri="{FF2B5EF4-FFF2-40B4-BE49-F238E27FC236}">
                <a16:creationId xmlns:a16="http://schemas.microsoft.com/office/drawing/2014/main" id="{2CBFEB58-F986-4B9E-9684-E46A6404E6BB}"/>
              </a:ext>
            </a:extLst>
          </p:cNvPr>
          <p:cNvSpPr txBox="1"/>
          <p:nvPr/>
        </p:nvSpPr>
        <p:spPr>
          <a:xfrm>
            <a:off x="11817675" y="6457890"/>
            <a:ext cx="374325"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C" sz="2000">
                <a:solidFill>
                  <a:prstClr val="white"/>
                </a:solidFill>
                <a:latin typeface="Gill Sans MT" panose="020B0502020104020203"/>
              </a:rPr>
              <a:t>8</a:t>
            </a:r>
            <a:endParaRPr kumimoji="0" lang="es-EC" sz="20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6" name="CuadroTexto 15">
            <a:extLst>
              <a:ext uri="{FF2B5EF4-FFF2-40B4-BE49-F238E27FC236}">
                <a16:creationId xmlns:a16="http://schemas.microsoft.com/office/drawing/2014/main" id="{7C84EB40-9EAE-4CD7-9F6F-CD8D4D2396F0}"/>
              </a:ext>
            </a:extLst>
          </p:cNvPr>
          <p:cNvSpPr txBox="1"/>
          <p:nvPr/>
        </p:nvSpPr>
        <p:spPr>
          <a:xfrm>
            <a:off x="501267" y="2126254"/>
            <a:ext cx="3509771"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400">
                <a:solidFill>
                  <a:srgbClr val="FFFFFF"/>
                </a:solidFill>
                <a:latin typeface="Times New Roman"/>
                <a:cs typeface="Times New Roman"/>
              </a:rPr>
              <a:t>1. Para la creación de un proyecto nuevo en el servidor se escoge de tipo Aplicación Web ASP.NET Framework</a:t>
            </a:r>
            <a:endParaRPr lang="es-ES" sz="2000">
              <a:solidFill>
                <a:srgbClr val="FFFFFF"/>
              </a:solidFill>
              <a:latin typeface="Calibri"/>
              <a:cs typeface="Calibri"/>
            </a:endParaRPr>
          </a:p>
          <a:p>
            <a:endParaRPr lang="es-ES" sz="3600">
              <a:solidFill>
                <a:srgbClr val="FFFFFF"/>
              </a:solidFill>
              <a:latin typeface="Segoe UI"/>
              <a:cs typeface="Segoe UI"/>
            </a:endParaRPr>
          </a:p>
        </p:txBody>
      </p:sp>
      <p:sp>
        <p:nvSpPr>
          <p:cNvPr id="3" name="Rectángulo 2">
            <a:extLst>
              <a:ext uri="{FF2B5EF4-FFF2-40B4-BE49-F238E27FC236}">
                <a16:creationId xmlns:a16="http://schemas.microsoft.com/office/drawing/2014/main" id="{958AA566-2B71-4DE1-9898-A9BDFCF9B23F}"/>
              </a:ext>
            </a:extLst>
          </p:cNvPr>
          <p:cNvSpPr/>
          <p:nvPr/>
        </p:nvSpPr>
        <p:spPr>
          <a:xfrm>
            <a:off x="9383697" y="0"/>
            <a:ext cx="280830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ES">
                <a:solidFill>
                  <a:schemeClr val="bg1"/>
                </a:solidFill>
              </a:rPr>
              <a:t>MARCO TEÓRICO</a:t>
            </a:r>
          </a:p>
          <a:p>
            <a:r>
              <a:rPr lang="es-ES">
                <a:solidFill>
                  <a:schemeClr val="bg1"/>
                </a:solidFill>
              </a:rPr>
              <a:t>DESARROLLO</a:t>
            </a:r>
          </a:p>
          <a:p>
            <a:pPr lvl="1"/>
            <a:r>
              <a:rPr lang="es-ES">
                <a:solidFill>
                  <a:schemeClr val="bg1"/>
                </a:solidFill>
              </a:rPr>
              <a:t>OBJETIVO</a:t>
            </a:r>
          </a:p>
          <a:p>
            <a:pPr lvl="1"/>
            <a:r>
              <a:rPr lang="es-ES">
                <a:solidFill>
                  <a:schemeClr val="bg1"/>
                </a:solidFill>
              </a:rPr>
              <a:t>Diseño de la Base de Datos</a:t>
            </a:r>
          </a:p>
          <a:p>
            <a:pPr lvl="1"/>
            <a:r>
              <a:rPr lang="es-ES">
                <a:solidFill>
                  <a:schemeClr val="bg1"/>
                </a:solidFill>
              </a:rPr>
              <a:t>Creación de la Base de Datos</a:t>
            </a:r>
          </a:p>
          <a:p>
            <a:pPr lvl="1"/>
            <a:r>
              <a:rPr lang="es-ES">
                <a:solidFill>
                  <a:srgbClr val="FFFF00"/>
                </a:solidFill>
              </a:rPr>
              <a:t>Creación del proyecto</a:t>
            </a:r>
          </a:p>
          <a:p>
            <a:pPr lvl="1"/>
            <a:r>
              <a:rPr lang="es-ES">
                <a:solidFill>
                  <a:schemeClr val="bg1"/>
                </a:solidFill>
              </a:rPr>
              <a:t>Creación del cliente</a:t>
            </a:r>
          </a:p>
          <a:p>
            <a:r>
              <a:rPr lang="es-ES">
                <a:solidFill>
                  <a:schemeClr val="bg1"/>
                </a:solidFill>
              </a:rPr>
              <a:t>CONCLUSIONES</a:t>
            </a:r>
          </a:p>
          <a:p>
            <a:r>
              <a:rPr lang="es-ES">
                <a:solidFill>
                  <a:schemeClr val="bg1"/>
                </a:solidFill>
              </a:rPr>
              <a:t>RECOMENDACIONES</a:t>
            </a:r>
          </a:p>
          <a:p>
            <a:r>
              <a:rPr lang="es-ES">
                <a:solidFill>
                  <a:schemeClr val="bg1"/>
                </a:solidFill>
              </a:rPr>
              <a:t>BIBLIOGRAFÍA</a:t>
            </a:r>
          </a:p>
        </p:txBody>
      </p:sp>
      <p:sp>
        <p:nvSpPr>
          <p:cNvPr id="4" name="Marcador de número de diapositiva 3">
            <a:extLst>
              <a:ext uri="{FF2B5EF4-FFF2-40B4-BE49-F238E27FC236}">
                <a16:creationId xmlns:a16="http://schemas.microsoft.com/office/drawing/2014/main" id="{2D8C49FC-327F-4D10-85A1-67E6C935E1F8}"/>
              </a:ext>
            </a:extLst>
          </p:cNvPr>
          <p:cNvSpPr>
            <a:spLocks noGrp="1"/>
          </p:cNvSpPr>
          <p:nvPr>
            <p:ph type="sldNum" sz="quarter" idx="12"/>
          </p:nvPr>
        </p:nvSpPr>
        <p:spPr/>
        <p:txBody>
          <a:bodyPr/>
          <a:lstStyle/>
          <a:p>
            <a:fld id="{D57F1E4F-1CFF-5643-939E-217C01CDF565}" type="slidenum">
              <a:rPr lang="en-US" dirty="0"/>
              <a:pPr/>
              <a:t>13</a:t>
            </a:fld>
            <a:endParaRPr lang="es-ES"/>
          </a:p>
        </p:txBody>
      </p:sp>
      <p:pic>
        <p:nvPicPr>
          <p:cNvPr id="19" name="Imagen 18">
            <a:extLst>
              <a:ext uri="{FF2B5EF4-FFF2-40B4-BE49-F238E27FC236}">
                <a16:creationId xmlns:a16="http://schemas.microsoft.com/office/drawing/2014/main" id="{DB060995-D9AF-48B3-AD75-EA4C0DD6890E}"/>
              </a:ext>
            </a:extLst>
          </p:cNvPr>
          <p:cNvPicPr>
            <a:picLocks noChangeAspect="1"/>
          </p:cNvPicPr>
          <p:nvPr/>
        </p:nvPicPr>
        <p:blipFill>
          <a:blip r:embed="rId2"/>
          <a:stretch>
            <a:fillRect/>
          </a:stretch>
        </p:blipFill>
        <p:spPr>
          <a:xfrm>
            <a:off x="3838592" y="786627"/>
            <a:ext cx="5995035" cy="5899150"/>
          </a:xfrm>
          <a:prstGeom prst="rect">
            <a:avLst/>
          </a:prstGeom>
        </p:spPr>
      </p:pic>
    </p:spTree>
    <p:extLst>
      <p:ext uri="{BB962C8B-B14F-4D97-AF65-F5344CB8AC3E}">
        <p14:creationId xmlns:p14="http://schemas.microsoft.com/office/powerpoint/2010/main" val="4185390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404549-B4DC-481C-926C-DED3EF1C58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8FD5CD-351E-4B06-8B78-BD5102D009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CuadroTexto 5">
            <a:extLst>
              <a:ext uri="{FF2B5EF4-FFF2-40B4-BE49-F238E27FC236}">
                <a16:creationId xmlns:a16="http://schemas.microsoft.com/office/drawing/2014/main" id="{EAB39956-FB9F-4B2F-94CB-BFD80BC98844}"/>
              </a:ext>
            </a:extLst>
          </p:cNvPr>
          <p:cNvSpPr txBox="1"/>
          <p:nvPr/>
        </p:nvSpPr>
        <p:spPr>
          <a:xfrm>
            <a:off x="11817675" y="6457890"/>
            <a:ext cx="374325"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C" sz="2000" b="0" i="0" u="none" strike="noStrike" kern="1200" cap="none" spc="0" normalizeH="0" baseline="0" noProof="0">
                <a:ln>
                  <a:noFill/>
                </a:ln>
                <a:solidFill>
                  <a:prstClr val="white"/>
                </a:solidFill>
                <a:effectLst/>
                <a:uLnTx/>
                <a:uFillTx/>
                <a:latin typeface="Gill Sans MT" panose="020B0502020104020203"/>
                <a:ea typeface="+mn-ea"/>
                <a:cs typeface="+mn-cs"/>
              </a:rPr>
              <a:t>9</a:t>
            </a:r>
          </a:p>
        </p:txBody>
      </p:sp>
      <p:sp>
        <p:nvSpPr>
          <p:cNvPr id="13" name="CuadroTexto 12">
            <a:extLst>
              <a:ext uri="{FF2B5EF4-FFF2-40B4-BE49-F238E27FC236}">
                <a16:creationId xmlns:a16="http://schemas.microsoft.com/office/drawing/2014/main" id="{F2EC7AED-2FAD-45B0-A92A-D48703A1AADE}"/>
              </a:ext>
            </a:extLst>
          </p:cNvPr>
          <p:cNvSpPr txBox="1"/>
          <p:nvPr/>
        </p:nvSpPr>
        <p:spPr>
          <a:xfrm>
            <a:off x="547171" y="1850833"/>
            <a:ext cx="3358308"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s-EC" sz="2400">
                <a:solidFill>
                  <a:srgbClr val="FFFFFF"/>
                </a:solidFill>
                <a:ea typeface="+mn-lt"/>
                <a:cs typeface="+mn-lt"/>
              </a:rPr>
              <a:t>Crear la conexión de la base de datos</a:t>
            </a:r>
            <a:endParaRPr lang="es-ES" sz="2400">
              <a:solidFill>
                <a:srgbClr val="FFFFFF"/>
              </a:solidFill>
              <a:ea typeface="+mn-lt"/>
              <a:cs typeface="+mn-lt"/>
            </a:endParaRPr>
          </a:p>
          <a:p>
            <a:pPr>
              <a:buFont typeface="Arial"/>
              <a:buChar char="•"/>
            </a:pPr>
            <a:r>
              <a:rPr lang="es-EC" sz="2400">
                <a:solidFill>
                  <a:srgbClr val="FFFFFF"/>
                </a:solidFill>
                <a:ea typeface="+mn-lt"/>
                <a:cs typeface="+mn-lt"/>
              </a:rPr>
              <a:t>Agregar nuevo elemento ADO </a:t>
            </a:r>
            <a:r>
              <a:rPr lang="es-EC" sz="2400" err="1">
                <a:solidFill>
                  <a:srgbClr val="FFFFFF"/>
                </a:solidFill>
                <a:ea typeface="+mn-lt"/>
                <a:cs typeface="+mn-lt"/>
              </a:rPr>
              <a:t>Entity</a:t>
            </a:r>
            <a:r>
              <a:rPr lang="es-EC" sz="2400">
                <a:solidFill>
                  <a:srgbClr val="FFFFFF"/>
                </a:solidFill>
                <a:ea typeface="+mn-lt"/>
                <a:cs typeface="+mn-lt"/>
              </a:rPr>
              <a:t> Data </a:t>
            </a:r>
            <a:r>
              <a:rPr lang="es-EC" sz="2400" err="1">
                <a:solidFill>
                  <a:srgbClr val="FFFFFF"/>
                </a:solidFill>
                <a:ea typeface="+mn-lt"/>
                <a:cs typeface="+mn-lt"/>
              </a:rPr>
              <a:t>Model</a:t>
            </a:r>
            <a:r>
              <a:rPr lang="es-EC" sz="2400">
                <a:solidFill>
                  <a:srgbClr val="FFFFFF"/>
                </a:solidFill>
                <a:ea typeface="+mn-lt"/>
                <a:cs typeface="+mn-lt"/>
              </a:rPr>
              <a:t>. </a:t>
            </a:r>
            <a:r>
              <a:rPr lang="es-EC" sz="2400" err="1">
                <a:solidFill>
                  <a:srgbClr val="FFFFFF"/>
                </a:solidFill>
                <a:ea typeface="+mn-lt"/>
                <a:cs typeface="+mn-lt"/>
              </a:rPr>
              <a:t>Clid</a:t>
            </a:r>
            <a:r>
              <a:rPr lang="es-EC" sz="2400">
                <a:solidFill>
                  <a:srgbClr val="FFFFFF"/>
                </a:solidFill>
                <a:ea typeface="+mn-lt"/>
                <a:cs typeface="+mn-lt"/>
              </a:rPr>
              <a:t> derecho sobre la aplicación + Agregar + Nuevo elemento.</a:t>
            </a:r>
            <a:endParaRPr lang="es-ES" sz="2400">
              <a:solidFill>
                <a:srgbClr val="FFFFFF"/>
              </a:solidFill>
              <a:ea typeface="+mn-lt"/>
              <a:cs typeface="+mn-lt"/>
            </a:endParaRPr>
          </a:p>
          <a:p>
            <a:pPr>
              <a:buFont typeface="Arial"/>
              <a:buChar char="•"/>
            </a:pPr>
            <a:r>
              <a:rPr lang="es-EC" sz="2400">
                <a:solidFill>
                  <a:srgbClr val="FFFFFF"/>
                </a:solidFill>
                <a:ea typeface="+mn-lt"/>
                <a:cs typeface="+mn-lt"/>
              </a:rPr>
              <a:t>Crear entidades a partir de la base de datos </a:t>
            </a:r>
            <a:endParaRPr lang="es-ES" sz="2400">
              <a:solidFill>
                <a:srgbClr val="FFFFFF"/>
              </a:solidFill>
              <a:ea typeface="+mn-lt"/>
              <a:cs typeface="+mn-lt"/>
            </a:endParaRPr>
          </a:p>
          <a:p>
            <a:pPr>
              <a:buFont typeface="Arial"/>
              <a:buChar char="•"/>
            </a:pPr>
            <a:r>
              <a:rPr lang="es-EC" sz="2400">
                <a:solidFill>
                  <a:srgbClr val="FFFFFF"/>
                </a:solidFill>
                <a:ea typeface="+mn-lt"/>
                <a:cs typeface="+mn-lt"/>
              </a:rPr>
              <a:t>Seleccionar </a:t>
            </a:r>
            <a:endParaRPr lang="es-ES" sz="2400">
              <a:solidFill>
                <a:srgbClr val="FFFFFF"/>
              </a:solidFill>
              <a:ea typeface="+mn-lt"/>
              <a:cs typeface="+mn-lt"/>
            </a:endParaRPr>
          </a:p>
          <a:p>
            <a:pPr>
              <a:buAutoNum type="arabicPeriod" startAt="7"/>
            </a:pPr>
            <a:endParaRPr lang="es-ES" sz="2400">
              <a:solidFill>
                <a:srgbClr val="FFFFFF"/>
              </a:solidFill>
              <a:latin typeface="Times New Roman"/>
              <a:cs typeface="Times New Roman"/>
            </a:endParaRPr>
          </a:p>
          <a:p>
            <a:endParaRPr lang="es-ES" sz="3600">
              <a:solidFill>
                <a:srgbClr val="FFFFFF"/>
              </a:solidFill>
              <a:latin typeface="Segoe UI"/>
              <a:cs typeface="Segoe UI"/>
            </a:endParaRPr>
          </a:p>
          <a:p>
            <a:pPr algn="ctr"/>
            <a:endParaRPr lang="es-ES" sz="3600">
              <a:solidFill>
                <a:srgbClr val="FFFFFF"/>
              </a:solidFill>
              <a:latin typeface="Segoe UI"/>
              <a:cs typeface="Segoe UI"/>
            </a:endParaRPr>
          </a:p>
        </p:txBody>
      </p:sp>
      <p:sp>
        <p:nvSpPr>
          <p:cNvPr id="2" name="Rectángulo 1">
            <a:extLst>
              <a:ext uri="{FF2B5EF4-FFF2-40B4-BE49-F238E27FC236}">
                <a16:creationId xmlns:a16="http://schemas.microsoft.com/office/drawing/2014/main" id="{FC19C8F2-539A-4223-A1BC-A590846F3B74}"/>
              </a:ext>
            </a:extLst>
          </p:cNvPr>
          <p:cNvSpPr/>
          <p:nvPr/>
        </p:nvSpPr>
        <p:spPr>
          <a:xfrm>
            <a:off x="9383697" y="0"/>
            <a:ext cx="280830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ES">
                <a:solidFill>
                  <a:schemeClr val="bg1"/>
                </a:solidFill>
              </a:rPr>
              <a:t>MARCO TEÓRICO</a:t>
            </a:r>
          </a:p>
          <a:p>
            <a:r>
              <a:rPr lang="es-ES">
                <a:solidFill>
                  <a:schemeClr val="bg1"/>
                </a:solidFill>
              </a:rPr>
              <a:t>DESARROLLO</a:t>
            </a:r>
          </a:p>
          <a:p>
            <a:pPr lvl="1"/>
            <a:r>
              <a:rPr lang="es-ES">
                <a:solidFill>
                  <a:schemeClr val="bg1"/>
                </a:solidFill>
              </a:rPr>
              <a:t>OBJETIVO</a:t>
            </a:r>
          </a:p>
          <a:p>
            <a:pPr lvl="1"/>
            <a:r>
              <a:rPr lang="es-ES">
                <a:solidFill>
                  <a:schemeClr val="bg1"/>
                </a:solidFill>
              </a:rPr>
              <a:t>Diseño de la Base de Datos</a:t>
            </a:r>
          </a:p>
          <a:p>
            <a:pPr lvl="1"/>
            <a:r>
              <a:rPr lang="es-ES">
                <a:solidFill>
                  <a:schemeClr val="bg1"/>
                </a:solidFill>
              </a:rPr>
              <a:t>Creación de la Base de Datos</a:t>
            </a:r>
          </a:p>
          <a:p>
            <a:pPr lvl="1"/>
            <a:r>
              <a:rPr lang="es-ES">
                <a:solidFill>
                  <a:srgbClr val="FFFF00"/>
                </a:solidFill>
              </a:rPr>
              <a:t>Creación del proyecto</a:t>
            </a:r>
          </a:p>
          <a:p>
            <a:pPr lvl="1"/>
            <a:r>
              <a:rPr lang="es-ES">
                <a:solidFill>
                  <a:schemeClr val="bg1"/>
                </a:solidFill>
              </a:rPr>
              <a:t>Creación del cliente</a:t>
            </a:r>
          </a:p>
          <a:p>
            <a:r>
              <a:rPr lang="es-ES">
                <a:solidFill>
                  <a:schemeClr val="bg1"/>
                </a:solidFill>
              </a:rPr>
              <a:t>CONCLUSIONES</a:t>
            </a:r>
          </a:p>
          <a:p>
            <a:r>
              <a:rPr lang="es-ES">
                <a:solidFill>
                  <a:schemeClr val="bg1"/>
                </a:solidFill>
              </a:rPr>
              <a:t>RECOMENDACIONES</a:t>
            </a:r>
          </a:p>
          <a:p>
            <a:r>
              <a:rPr lang="es-ES">
                <a:solidFill>
                  <a:schemeClr val="bg1"/>
                </a:solidFill>
              </a:rPr>
              <a:t>BIBLIOGRAFÍA</a:t>
            </a:r>
          </a:p>
        </p:txBody>
      </p:sp>
      <p:sp>
        <p:nvSpPr>
          <p:cNvPr id="3" name="Marcador de número de diapositiva 2">
            <a:extLst>
              <a:ext uri="{FF2B5EF4-FFF2-40B4-BE49-F238E27FC236}">
                <a16:creationId xmlns:a16="http://schemas.microsoft.com/office/drawing/2014/main" id="{DDB4EF99-21B8-4AA6-8E8B-6056D60E0457}"/>
              </a:ext>
            </a:extLst>
          </p:cNvPr>
          <p:cNvSpPr>
            <a:spLocks noGrp="1"/>
          </p:cNvSpPr>
          <p:nvPr>
            <p:ph type="sldNum" sz="quarter" idx="12"/>
          </p:nvPr>
        </p:nvSpPr>
        <p:spPr/>
        <p:txBody>
          <a:bodyPr/>
          <a:lstStyle/>
          <a:p>
            <a:fld id="{D57F1E4F-1CFF-5643-939E-217C01CDF565}" type="slidenum">
              <a:rPr lang="en-US" dirty="0"/>
              <a:pPr/>
              <a:t>14</a:t>
            </a:fld>
            <a:endParaRPr lang="es-ES"/>
          </a:p>
        </p:txBody>
      </p:sp>
      <p:pic>
        <p:nvPicPr>
          <p:cNvPr id="15" name="Imagen 15" descr="Interfaz de usuario gráfica, Texto, Aplicación&#10;&#10;Descripción generada automáticamente">
            <a:extLst>
              <a:ext uri="{FF2B5EF4-FFF2-40B4-BE49-F238E27FC236}">
                <a16:creationId xmlns:a16="http://schemas.microsoft.com/office/drawing/2014/main" id="{640C507D-93C5-4635-9BA0-B13E1085D043}"/>
              </a:ext>
            </a:extLst>
          </p:cNvPr>
          <p:cNvPicPr>
            <a:picLocks noChangeAspect="1"/>
          </p:cNvPicPr>
          <p:nvPr/>
        </p:nvPicPr>
        <p:blipFill>
          <a:blip r:embed="rId2"/>
          <a:stretch>
            <a:fillRect/>
          </a:stretch>
        </p:blipFill>
        <p:spPr>
          <a:xfrm>
            <a:off x="4806261" y="901550"/>
            <a:ext cx="3672158" cy="2265693"/>
          </a:xfrm>
          <a:prstGeom prst="rect">
            <a:avLst/>
          </a:prstGeom>
        </p:spPr>
      </p:pic>
      <p:sp>
        <p:nvSpPr>
          <p:cNvPr id="16" name="CuadroTexto 15">
            <a:extLst>
              <a:ext uri="{FF2B5EF4-FFF2-40B4-BE49-F238E27FC236}">
                <a16:creationId xmlns:a16="http://schemas.microsoft.com/office/drawing/2014/main" id="{E603724C-F8E8-4951-942D-5748E4896F07}"/>
              </a:ext>
            </a:extLst>
          </p:cNvPr>
          <p:cNvSpPr txBox="1"/>
          <p:nvPr/>
        </p:nvSpPr>
        <p:spPr>
          <a:xfrm>
            <a:off x="6047117" y="3157268"/>
            <a:ext cx="1219200" cy="5386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s-EC" sz="1100">
              <a:latin typeface="Calibri"/>
              <a:cs typeface="Segoe UI"/>
            </a:endParaRPr>
          </a:p>
          <a:p>
            <a:pPr algn="ctr"/>
            <a:r>
              <a:rPr lang="es-EC" sz="900" i="1">
                <a:solidFill>
                  <a:srgbClr val="44546A"/>
                </a:solidFill>
                <a:latin typeface="Calibri"/>
                <a:cs typeface="Segoe UI"/>
              </a:rPr>
              <a:t>Ilustración </a:t>
            </a:r>
            <a:r>
              <a:rPr lang="es-EC" sz="900" i="1">
                <a:latin typeface="Calibri"/>
                <a:cs typeface="Segoe UI"/>
              </a:rPr>
              <a:t>47</a:t>
            </a:r>
            <a:r>
              <a:rPr lang="es-EC" sz="900" i="1">
                <a:solidFill>
                  <a:srgbClr val="44546A"/>
                </a:solidFill>
                <a:latin typeface="Calibri"/>
                <a:cs typeface="Segoe UI"/>
              </a:rPr>
              <a:t> Entity Data Model</a:t>
            </a:r>
            <a:r>
              <a:rPr lang="es-ES" sz="900" i="1">
                <a:solidFill>
                  <a:srgbClr val="44546A"/>
                </a:solidFill>
                <a:latin typeface="Calibri"/>
                <a:cs typeface="Calibri"/>
              </a:rPr>
              <a:t> </a:t>
            </a:r>
          </a:p>
        </p:txBody>
      </p:sp>
      <p:pic>
        <p:nvPicPr>
          <p:cNvPr id="17" name="Imagen 17" descr="Interfaz de usuario gráfica, Texto, Aplicación, Correo electrónico&#10;&#10;Descripción generada automáticamente">
            <a:extLst>
              <a:ext uri="{FF2B5EF4-FFF2-40B4-BE49-F238E27FC236}">
                <a16:creationId xmlns:a16="http://schemas.microsoft.com/office/drawing/2014/main" id="{AEA1F538-EC03-455A-9714-9DB04B13F51A}"/>
              </a:ext>
            </a:extLst>
          </p:cNvPr>
          <p:cNvPicPr>
            <a:picLocks noChangeAspect="1"/>
          </p:cNvPicPr>
          <p:nvPr/>
        </p:nvPicPr>
        <p:blipFill>
          <a:blip r:embed="rId3"/>
          <a:stretch>
            <a:fillRect/>
          </a:stretch>
        </p:blipFill>
        <p:spPr>
          <a:xfrm>
            <a:off x="5083834" y="3503132"/>
            <a:ext cx="2987616" cy="2727206"/>
          </a:xfrm>
          <a:prstGeom prst="rect">
            <a:avLst/>
          </a:prstGeom>
        </p:spPr>
      </p:pic>
      <p:sp>
        <p:nvSpPr>
          <p:cNvPr id="18" name="CuadroTexto 17">
            <a:extLst>
              <a:ext uri="{FF2B5EF4-FFF2-40B4-BE49-F238E27FC236}">
                <a16:creationId xmlns:a16="http://schemas.microsoft.com/office/drawing/2014/main" id="{6C2F9A22-0327-4CA5-9739-E428B17A5B32}"/>
              </a:ext>
            </a:extLst>
          </p:cNvPr>
          <p:cNvSpPr txBox="1"/>
          <p:nvPr/>
        </p:nvSpPr>
        <p:spPr>
          <a:xfrm>
            <a:off x="5874589" y="6133380"/>
            <a:ext cx="1420484" cy="5386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s-EC" sz="1100">
              <a:latin typeface="Calibri"/>
              <a:cs typeface="Segoe UI"/>
            </a:endParaRPr>
          </a:p>
          <a:p>
            <a:pPr algn="ctr"/>
            <a:r>
              <a:rPr lang="es-EC" sz="900" i="1">
                <a:solidFill>
                  <a:srgbClr val="44546A"/>
                </a:solidFill>
                <a:latin typeface="Calibri"/>
                <a:cs typeface="Segoe UI"/>
              </a:rPr>
              <a:t>Ilustración </a:t>
            </a:r>
            <a:r>
              <a:rPr lang="es-EC" sz="900" i="1">
                <a:latin typeface="Calibri"/>
                <a:cs typeface="Segoe UI"/>
              </a:rPr>
              <a:t>48</a:t>
            </a:r>
            <a:r>
              <a:rPr lang="es-EC" sz="900" i="1">
                <a:solidFill>
                  <a:srgbClr val="44546A"/>
                </a:solidFill>
                <a:latin typeface="Calibri"/>
                <a:cs typeface="Segoe UI"/>
              </a:rPr>
              <a:t> Code From Database</a:t>
            </a:r>
            <a:r>
              <a:rPr lang="es-ES" sz="900" i="1">
                <a:solidFill>
                  <a:srgbClr val="44546A"/>
                </a:solidFill>
                <a:latin typeface="Calibri"/>
                <a:cs typeface="Calibri"/>
              </a:rPr>
              <a:t> </a:t>
            </a:r>
          </a:p>
        </p:txBody>
      </p:sp>
    </p:spTree>
    <p:extLst>
      <p:ext uri="{BB962C8B-B14F-4D97-AF65-F5344CB8AC3E}">
        <p14:creationId xmlns:p14="http://schemas.microsoft.com/office/powerpoint/2010/main" val="3578532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404549-B4DC-481C-926C-DED3EF1C58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8FD5CD-351E-4B06-8B78-BD5102D009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CuadroTexto 5">
            <a:extLst>
              <a:ext uri="{FF2B5EF4-FFF2-40B4-BE49-F238E27FC236}">
                <a16:creationId xmlns:a16="http://schemas.microsoft.com/office/drawing/2014/main" id="{2598B2BC-2FB6-45C4-AF9B-08245DD2C65C}"/>
              </a:ext>
            </a:extLst>
          </p:cNvPr>
          <p:cNvSpPr txBox="1"/>
          <p:nvPr/>
        </p:nvSpPr>
        <p:spPr>
          <a:xfrm>
            <a:off x="11691891" y="6457890"/>
            <a:ext cx="500109"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C" sz="2000" b="0" i="0" u="none" strike="noStrike" kern="1200" cap="none" spc="0" normalizeH="0" baseline="0" noProof="0">
                <a:ln>
                  <a:noFill/>
                </a:ln>
                <a:solidFill>
                  <a:prstClr val="white"/>
                </a:solidFill>
                <a:effectLst/>
                <a:uLnTx/>
                <a:uFillTx/>
                <a:latin typeface="Gill Sans MT" panose="020B0502020104020203"/>
                <a:ea typeface="+mn-ea"/>
                <a:cs typeface="+mn-cs"/>
              </a:rPr>
              <a:t>10</a:t>
            </a:r>
          </a:p>
        </p:txBody>
      </p:sp>
      <p:sp>
        <p:nvSpPr>
          <p:cNvPr id="10" name="CuadroTexto 9">
            <a:extLst>
              <a:ext uri="{FF2B5EF4-FFF2-40B4-BE49-F238E27FC236}">
                <a16:creationId xmlns:a16="http://schemas.microsoft.com/office/drawing/2014/main" id="{DDA311ED-EF9D-4476-8F79-5132486221F3}"/>
              </a:ext>
            </a:extLst>
          </p:cNvPr>
          <p:cNvSpPr txBox="1"/>
          <p:nvPr/>
        </p:nvSpPr>
        <p:spPr>
          <a:xfrm>
            <a:off x="767510" y="2071170"/>
            <a:ext cx="3165512" cy="36317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C" sz="2400">
                <a:solidFill>
                  <a:srgbClr val="FFFFFF"/>
                </a:solidFill>
                <a:ea typeface="+mn-lt"/>
                <a:cs typeface="+mn-lt"/>
              </a:rPr>
              <a:t>Seleccionar SQL SERVER</a:t>
            </a:r>
            <a:endParaRPr lang="es-ES" sz="2400">
              <a:solidFill>
                <a:srgbClr val="FFFFFF"/>
              </a:solidFill>
              <a:ea typeface="+mn-lt"/>
              <a:cs typeface="+mn-lt"/>
            </a:endParaRPr>
          </a:p>
          <a:p>
            <a:r>
              <a:rPr lang="es-EC" sz="2400">
                <a:solidFill>
                  <a:srgbClr val="FFFFFF"/>
                </a:solidFill>
                <a:ea typeface="+mn-lt"/>
                <a:cs typeface="+mn-lt"/>
              </a:rPr>
              <a:t>Seleccionar SQL SERVER</a:t>
            </a:r>
          </a:p>
          <a:p>
            <a:pPr marL="285750" indent="-285750">
              <a:buFont typeface="Arial"/>
              <a:buChar char="•"/>
            </a:pPr>
            <a:r>
              <a:rPr lang="es-EC" sz="2400">
                <a:solidFill>
                  <a:srgbClr val="FFFFFF"/>
                </a:solidFill>
                <a:ea typeface="+mn-lt"/>
                <a:cs typeface="+mn-lt"/>
              </a:rPr>
              <a:t>Clic en </a:t>
            </a:r>
            <a:r>
              <a:rPr lang="es-EC" sz="2400" err="1">
                <a:solidFill>
                  <a:srgbClr val="FFFFFF"/>
                </a:solidFill>
                <a:ea typeface="+mn-lt"/>
                <a:cs typeface="+mn-lt"/>
              </a:rPr>
              <a:t>next</a:t>
            </a:r>
          </a:p>
          <a:p>
            <a:pPr marL="285750" indent="-285750">
              <a:buFont typeface="Arial"/>
              <a:buChar char="•"/>
            </a:pPr>
            <a:r>
              <a:rPr lang="es-EC" sz="2400">
                <a:solidFill>
                  <a:srgbClr val="FFFFFF"/>
                </a:solidFill>
                <a:ea typeface="+mn-lt"/>
                <a:cs typeface="+mn-lt"/>
              </a:rPr>
              <a:t>Se creará nuestra conexión</a:t>
            </a:r>
          </a:p>
          <a:p>
            <a:endParaRPr lang="es-EC" sz="2400">
              <a:solidFill>
                <a:srgbClr val="FFFFFF"/>
              </a:solidFill>
              <a:latin typeface="Gill Sans MT" panose="020B0502020104020203"/>
              <a:cs typeface="Calibri"/>
            </a:endParaRPr>
          </a:p>
          <a:p>
            <a:pPr algn="ctr"/>
            <a:endParaRPr lang="es-ES" sz="2400">
              <a:solidFill>
                <a:srgbClr val="FFFFFF"/>
              </a:solidFill>
              <a:latin typeface="Calibri"/>
              <a:cs typeface="Calibri"/>
            </a:endParaRPr>
          </a:p>
          <a:p>
            <a:pPr algn="ctr"/>
            <a:endParaRPr lang="es-ES" sz="1600" i="1">
              <a:solidFill>
                <a:srgbClr val="FFFFFF"/>
              </a:solidFill>
              <a:latin typeface="Calibri"/>
              <a:cs typeface="Calibri"/>
            </a:endParaRPr>
          </a:p>
        </p:txBody>
      </p:sp>
      <p:sp>
        <p:nvSpPr>
          <p:cNvPr id="2" name="Rectángulo 1">
            <a:extLst>
              <a:ext uri="{FF2B5EF4-FFF2-40B4-BE49-F238E27FC236}">
                <a16:creationId xmlns:a16="http://schemas.microsoft.com/office/drawing/2014/main" id="{E939776D-426A-4AC8-8CFC-91C546AE7B38}"/>
              </a:ext>
            </a:extLst>
          </p:cNvPr>
          <p:cNvSpPr/>
          <p:nvPr/>
        </p:nvSpPr>
        <p:spPr>
          <a:xfrm>
            <a:off x="9383697" y="0"/>
            <a:ext cx="280830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ES">
                <a:solidFill>
                  <a:schemeClr val="bg1"/>
                </a:solidFill>
              </a:rPr>
              <a:t>MARCO TEÓRICO</a:t>
            </a:r>
          </a:p>
          <a:p>
            <a:r>
              <a:rPr lang="es-ES">
                <a:solidFill>
                  <a:schemeClr val="bg1"/>
                </a:solidFill>
              </a:rPr>
              <a:t>DESARROLLO</a:t>
            </a:r>
          </a:p>
          <a:p>
            <a:pPr lvl="1"/>
            <a:r>
              <a:rPr lang="es-ES">
                <a:solidFill>
                  <a:schemeClr val="bg1"/>
                </a:solidFill>
              </a:rPr>
              <a:t>OBJETIVO</a:t>
            </a:r>
          </a:p>
          <a:p>
            <a:pPr lvl="1"/>
            <a:r>
              <a:rPr lang="es-ES">
                <a:solidFill>
                  <a:schemeClr val="bg1"/>
                </a:solidFill>
              </a:rPr>
              <a:t>Diseño de la Base de Datos</a:t>
            </a:r>
          </a:p>
          <a:p>
            <a:pPr lvl="1"/>
            <a:r>
              <a:rPr lang="es-ES">
                <a:solidFill>
                  <a:schemeClr val="bg1"/>
                </a:solidFill>
              </a:rPr>
              <a:t>Creación de la Base de Datos</a:t>
            </a:r>
          </a:p>
          <a:p>
            <a:pPr lvl="1"/>
            <a:r>
              <a:rPr lang="es-ES">
                <a:solidFill>
                  <a:srgbClr val="FFFF00"/>
                </a:solidFill>
              </a:rPr>
              <a:t>Creación del proyecto</a:t>
            </a:r>
          </a:p>
          <a:p>
            <a:pPr lvl="1"/>
            <a:r>
              <a:rPr lang="es-ES">
                <a:solidFill>
                  <a:schemeClr val="bg1"/>
                </a:solidFill>
              </a:rPr>
              <a:t>Creación del cliente</a:t>
            </a:r>
          </a:p>
          <a:p>
            <a:r>
              <a:rPr lang="es-ES">
                <a:solidFill>
                  <a:schemeClr val="bg1"/>
                </a:solidFill>
              </a:rPr>
              <a:t>CONCLUSIONES</a:t>
            </a:r>
          </a:p>
          <a:p>
            <a:r>
              <a:rPr lang="es-ES">
                <a:solidFill>
                  <a:schemeClr val="bg1"/>
                </a:solidFill>
              </a:rPr>
              <a:t>RECOMENDACIONES</a:t>
            </a:r>
          </a:p>
          <a:p>
            <a:r>
              <a:rPr lang="es-ES">
                <a:solidFill>
                  <a:schemeClr val="bg1"/>
                </a:solidFill>
              </a:rPr>
              <a:t>BIBLIOGRAFÍA</a:t>
            </a:r>
          </a:p>
        </p:txBody>
      </p:sp>
      <p:sp>
        <p:nvSpPr>
          <p:cNvPr id="3" name="Marcador de número de diapositiva 2">
            <a:extLst>
              <a:ext uri="{FF2B5EF4-FFF2-40B4-BE49-F238E27FC236}">
                <a16:creationId xmlns:a16="http://schemas.microsoft.com/office/drawing/2014/main" id="{0AA53E94-3238-4771-977F-725AB542DFAE}"/>
              </a:ext>
            </a:extLst>
          </p:cNvPr>
          <p:cNvSpPr>
            <a:spLocks noGrp="1"/>
          </p:cNvSpPr>
          <p:nvPr>
            <p:ph type="sldNum" sz="quarter" idx="12"/>
          </p:nvPr>
        </p:nvSpPr>
        <p:spPr/>
        <p:txBody>
          <a:bodyPr/>
          <a:lstStyle/>
          <a:p>
            <a:fld id="{D57F1E4F-1CFF-5643-939E-217C01CDF565}" type="slidenum">
              <a:rPr lang="en-US" dirty="0"/>
              <a:pPr/>
              <a:t>15</a:t>
            </a:fld>
            <a:endParaRPr lang="es-ES"/>
          </a:p>
        </p:txBody>
      </p:sp>
      <p:pic>
        <p:nvPicPr>
          <p:cNvPr id="4" name="Imagen 4" descr="Interfaz de usuario gráfica, Texto, Aplicación&#10;&#10;Descripción generada automáticamente">
            <a:extLst>
              <a:ext uri="{FF2B5EF4-FFF2-40B4-BE49-F238E27FC236}">
                <a16:creationId xmlns:a16="http://schemas.microsoft.com/office/drawing/2014/main" id="{952F332B-7F4F-4832-9712-18D743E2BA06}"/>
              </a:ext>
            </a:extLst>
          </p:cNvPr>
          <p:cNvPicPr>
            <a:picLocks noChangeAspect="1"/>
          </p:cNvPicPr>
          <p:nvPr/>
        </p:nvPicPr>
        <p:blipFill>
          <a:blip r:embed="rId2"/>
          <a:stretch>
            <a:fillRect/>
          </a:stretch>
        </p:blipFill>
        <p:spPr>
          <a:xfrm>
            <a:off x="5161921" y="654797"/>
            <a:ext cx="3090234" cy="2126592"/>
          </a:xfrm>
          <a:prstGeom prst="rect">
            <a:avLst/>
          </a:prstGeom>
        </p:spPr>
      </p:pic>
      <p:sp>
        <p:nvSpPr>
          <p:cNvPr id="5" name="CuadroTexto 4">
            <a:extLst>
              <a:ext uri="{FF2B5EF4-FFF2-40B4-BE49-F238E27FC236}">
                <a16:creationId xmlns:a16="http://schemas.microsoft.com/office/drawing/2014/main" id="{D475A2E4-291E-4E24-BACE-3A449212A0F3}"/>
              </a:ext>
            </a:extLst>
          </p:cNvPr>
          <p:cNvSpPr txBox="1"/>
          <p:nvPr/>
        </p:nvSpPr>
        <p:spPr>
          <a:xfrm>
            <a:off x="5817079" y="2668436"/>
            <a:ext cx="1779918" cy="5386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s-EC" sz="1100">
              <a:latin typeface="Calibri"/>
              <a:cs typeface="Segoe UI"/>
            </a:endParaRPr>
          </a:p>
          <a:p>
            <a:pPr algn="ctr"/>
            <a:r>
              <a:rPr lang="es-EC" sz="900" i="1">
                <a:solidFill>
                  <a:srgbClr val="44546A"/>
                </a:solidFill>
                <a:latin typeface="Calibri"/>
                <a:cs typeface="Segoe UI"/>
              </a:rPr>
              <a:t>Ilustración </a:t>
            </a:r>
            <a:r>
              <a:rPr lang="es-EC" sz="900" i="1">
                <a:latin typeface="Calibri"/>
                <a:cs typeface="Segoe UI"/>
              </a:rPr>
              <a:t>50</a:t>
            </a:r>
            <a:r>
              <a:rPr lang="es-EC" sz="900" i="1">
                <a:solidFill>
                  <a:srgbClr val="44546A"/>
                </a:solidFill>
                <a:latin typeface="Calibri"/>
                <a:cs typeface="Segoe UI"/>
              </a:rPr>
              <a:t> Seleccionar SQL Server</a:t>
            </a:r>
            <a:r>
              <a:rPr lang="es-ES" sz="900" i="1">
                <a:solidFill>
                  <a:srgbClr val="44546A"/>
                </a:solidFill>
                <a:latin typeface="Calibri"/>
                <a:cs typeface="Calibri"/>
              </a:rPr>
              <a:t> </a:t>
            </a:r>
          </a:p>
        </p:txBody>
      </p:sp>
      <p:pic>
        <p:nvPicPr>
          <p:cNvPr id="12" name="Imagen 12" descr="Interfaz de usuario gráfica, Texto, Aplicación, Correo electrónico&#10;&#10;Descripción generada automáticamente">
            <a:extLst>
              <a:ext uri="{FF2B5EF4-FFF2-40B4-BE49-F238E27FC236}">
                <a16:creationId xmlns:a16="http://schemas.microsoft.com/office/drawing/2014/main" id="{6817CD1A-F1B4-477E-B988-7F46F871FE0C}"/>
              </a:ext>
            </a:extLst>
          </p:cNvPr>
          <p:cNvPicPr>
            <a:picLocks noChangeAspect="1"/>
          </p:cNvPicPr>
          <p:nvPr/>
        </p:nvPicPr>
        <p:blipFill>
          <a:blip r:embed="rId3"/>
          <a:stretch>
            <a:fillRect/>
          </a:stretch>
        </p:blipFill>
        <p:spPr>
          <a:xfrm>
            <a:off x="4439997" y="3237691"/>
            <a:ext cx="2492495" cy="2941788"/>
          </a:xfrm>
          <a:prstGeom prst="rect">
            <a:avLst/>
          </a:prstGeom>
        </p:spPr>
      </p:pic>
      <p:sp>
        <p:nvSpPr>
          <p:cNvPr id="13" name="CuadroTexto 12">
            <a:extLst>
              <a:ext uri="{FF2B5EF4-FFF2-40B4-BE49-F238E27FC236}">
                <a16:creationId xmlns:a16="http://schemas.microsoft.com/office/drawing/2014/main" id="{BC9287F0-D297-435C-98B0-D02E6B32CA87}"/>
              </a:ext>
            </a:extLst>
          </p:cNvPr>
          <p:cNvSpPr txBox="1"/>
          <p:nvPr/>
        </p:nvSpPr>
        <p:spPr>
          <a:xfrm>
            <a:off x="4264324" y="6133382"/>
            <a:ext cx="285821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s-EC" sz="1100">
              <a:latin typeface="Calibri"/>
              <a:cs typeface="Segoe UI"/>
            </a:endParaRPr>
          </a:p>
          <a:p>
            <a:pPr algn="ctr"/>
            <a:r>
              <a:rPr lang="es-EC" sz="900" i="1">
                <a:solidFill>
                  <a:srgbClr val="44546A"/>
                </a:solidFill>
                <a:latin typeface="Calibri"/>
                <a:cs typeface="Segoe UI"/>
              </a:rPr>
              <a:t>Ilustración </a:t>
            </a:r>
            <a:r>
              <a:rPr lang="es-EC" sz="900" i="1">
                <a:latin typeface="Calibri"/>
                <a:cs typeface="Segoe UI"/>
              </a:rPr>
              <a:t>51</a:t>
            </a:r>
            <a:r>
              <a:rPr lang="es-EC" sz="900" i="1">
                <a:solidFill>
                  <a:srgbClr val="44546A"/>
                </a:solidFill>
                <a:latin typeface="Calibri"/>
                <a:cs typeface="Segoe UI"/>
              </a:rPr>
              <a:t> SQL Server core_bancario</a:t>
            </a:r>
            <a:r>
              <a:rPr lang="es-ES" sz="900" i="1">
                <a:solidFill>
                  <a:srgbClr val="44546A"/>
                </a:solidFill>
                <a:latin typeface="Calibri"/>
                <a:cs typeface="Calibri"/>
              </a:rPr>
              <a:t> </a:t>
            </a:r>
          </a:p>
        </p:txBody>
      </p:sp>
      <p:pic>
        <p:nvPicPr>
          <p:cNvPr id="14" name="Imagen 14" descr="Interfaz de usuario gráfica, Texto, Aplicación&#10;&#10;Descripción generada automáticamente">
            <a:extLst>
              <a:ext uri="{FF2B5EF4-FFF2-40B4-BE49-F238E27FC236}">
                <a16:creationId xmlns:a16="http://schemas.microsoft.com/office/drawing/2014/main" id="{047C75B5-BBB1-4910-9440-208F021B7D79}"/>
              </a:ext>
            </a:extLst>
          </p:cNvPr>
          <p:cNvPicPr>
            <a:picLocks noChangeAspect="1"/>
          </p:cNvPicPr>
          <p:nvPr/>
        </p:nvPicPr>
        <p:blipFill>
          <a:blip r:embed="rId4"/>
          <a:stretch>
            <a:fillRect/>
          </a:stretch>
        </p:blipFill>
        <p:spPr>
          <a:xfrm>
            <a:off x="7113917" y="4179947"/>
            <a:ext cx="2133600" cy="1057275"/>
          </a:xfrm>
          <a:prstGeom prst="rect">
            <a:avLst/>
          </a:prstGeom>
        </p:spPr>
      </p:pic>
      <p:sp>
        <p:nvSpPr>
          <p:cNvPr id="15" name="CuadroTexto 14">
            <a:extLst>
              <a:ext uri="{FF2B5EF4-FFF2-40B4-BE49-F238E27FC236}">
                <a16:creationId xmlns:a16="http://schemas.microsoft.com/office/drawing/2014/main" id="{0095182D-5F29-4F9A-9F48-B952C6408284}"/>
              </a:ext>
            </a:extLst>
          </p:cNvPr>
          <p:cNvSpPr txBox="1"/>
          <p:nvPr/>
        </p:nvSpPr>
        <p:spPr>
          <a:xfrm>
            <a:off x="6694098" y="5141344"/>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s-EC" sz="1100">
              <a:latin typeface="Calibri"/>
              <a:cs typeface="Segoe UI"/>
            </a:endParaRPr>
          </a:p>
          <a:p>
            <a:pPr algn="ctr"/>
            <a:r>
              <a:rPr lang="es-EC" sz="900" i="1">
                <a:solidFill>
                  <a:srgbClr val="44546A"/>
                </a:solidFill>
                <a:latin typeface="Calibri"/>
                <a:cs typeface="Segoe UI"/>
              </a:rPr>
              <a:t>Ilustración </a:t>
            </a:r>
            <a:r>
              <a:rPr lang="es-EC" sz="900" i="1">
                <a:latin typeface="Calibri"/>
                <a:cs typeface="Segoe UI"/>
              </a:rPr>
              <a:t>52</a:t>
            </a:r>
            <a:r>
              <a:rPr lang="es-EC" sz="900" i="1">
                <a:solidFill>
                  <a:srgbClr val="44546A"/>
                </a:solidFill>
                <a:latin typeface="Calibri"/>
                <a:cs typeface="Segoe UI"/>
              </a:rPr>
              <a:t> DB</a:t>
            </a:r>
            <a:r>
              <a:rPr lang="es-ES" sz="900" i="1">
                <a:solidFill>
                  <a:srgbClr val="44546A"/>
                </a:solidFill>
                <a:latin typeface="Calibri"/>
                <a:cs typeface="Calibri"/>
              </a:rPr>
              <a:t> </a:t>
            </a:r>
          </a:p>
        </p:txBody>
      </p:sp>
    </p:spTree>
    <p:extLst>
      <p:ext uri="{BB962C8B-B14F-4D97-AF65-F5344CB8AC3E}">
        <p14:creationId xmlns:p14="http://schemas.microsoft.com/office/powerpoint/2010/main" val="7028024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404549-B4DC-481C-926C-DED3EF1C58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8FD5CD-351E-4B06-8B78-BD5102D009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CuadroTexto 5">
            <a:extLst>
              <a:ext uri="{FF2B5EF4-FFF2-40B4-BE49-F238E27FC236}">
                <a16:creationId xmlns:a16="http://schemas.microsoft.com/office/drawing/2014/main" id="{2598B2BC-2FB6-45C4-AF9B-08245DD2C65C}"/>
              </a:ext>
            </a:extLst>
          </p:cNvPr>
          <p:cNvSpPr txBox="1"/>
          <p:nvPr/>
        </p:nvSpPr>
        <p:spPr>
          <a:xfrm>
            <a:off x="11691891" y="6457890"/>
            <a:ext cx="500109"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C" sz="2000" b="0" i="0" u="none" strike="noStrike" kern="1200" cap="none" spc="0" normalizeH="0" baseline="0" noProof="0">
                <a:ln>
                  <a:noFill/>
                </a:ln>
                <a:solidFill>
                  <a:prstClr val="white"/>
                </a:solidFill>
                <a:effectLst/>
                <a:uLnTx/>
                <a:uFillTx/>
                <a:latin typeface="Gill Sans MT" panose="020B0502020104020203"/>
                <a:ea typeface="+mn-ea"/>
                <a:cs typeface="+mn-cs"/>
              </a:rPr>
              <a:t>10</a:t>
            </a:r>
          </a:p>
        </p:txBody>
      </p:sp>
      <p:sp>
        <p:nvSpPr>
          <p:cNvPr id="12" name="CuadroTexto 11">
            <a:extLst>
              <a:ext uri="{FF2B5EF4-FFF2-40B4-BE49-F238E27FC236}">
                <a16:creationId xmlns:a16="http://schemas.microsoft.com/office/drawing/2014/main" id="{75CC863B-F657-4BBE-80AF-1F6DB85499F3}"/>
              </a:ext>
            </a:extLst>
          </p:cNvPr>
          <p:cNvSpPr txBox="1"/>
          <p:nvPr/>
        </p:nvSpPr>
        <p:spPr>
          <a:xfrm>
            <a:off x="642882" y="1317296"/>
            <a:ext cx="337382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C">
                <a:solidFill>
                  <a:srgbClr val="FFFFFF"/>
                </a:solidFill>
                <a:ea typeface="+mn-lt"/>
                <a:cs typeface="+mn-lt"/>
              </a:rPr>
              <a:t>Agregar nuevo elemento ADO </a:t>
            </a:r>
            <a:r>
              <a:rPr lang="es-EC" err="1">
                <a:solidFill>
                  <a:srgbClr val="FFFFFF"/>
                </a:solidFill>
                <a:ea typeface="+mn-lt"/>
                <a:cs typeface="+mn-lt"/>
              </a:rPr>
              <a:t>Entity</a:t>
            </a:r>
            <a:r>
              <a:rPr lang="es-EC">
                <a:solidFill>
                  <a:srgbClr val="FFFFFF"/>
                </a:solidFill>
                <a:ea typeface="+mn-lt"/>
                <a:cs typeface="+mn-lt"/>
              </a:rPr>
              <a:t> </a:t>
            </a:r>
            <a:r>
              <a:rPr lang="es-EC" err="1">
                <a:solidFill>
                  <a:srgbClr val="FFFFFF"/>
                </a:solidFill>
                <a:ea typeface="+mn-lt"/>
                <a:cs typeface="+mn-lt"/>
              </a:rPr>
              <a:t>From</a:t>
            </a:r>
            <a:r>
              <a:rPr lang="es-EC">
                <a:solidFill>
                  <a:srgbClr val="FFFFFF"/>
                </a:solidFill>
                <a:ea typeface="+mn-lt"/>
                <a:cs typeface="+mn-lt"/>
              </a:rPr>
              <a:t> </a:t>
            </a:r>
            <a:r>
              <a:rPr lang="es-EC" err="1">
                <a:solidFill>
                  <a:srgbClr val="FFFFFF"/>
                </a:solidFill>
                <a:ea typeface="+mn-lt"/>
                <a:cs typeface="+mn-lt"/>
              </a:rPr>
              <a:t>Database</a:t>
            </a:r>
            <a:r>
              <a:rPr lang="es-EC">
                <a:solidFill>
                  <a:srgbClr val="FFFFFF"/>
                </a:solidFill>
                <a:ea typeface="+mn-lt"/>
                <a:cs typeface="+mn-lt"/>
              </a:rPr>
              <a:t>. </a:t>
            </a:r>
            <a:r>
              <a:rPr lang="es-EC" err="1">
                <a:solidFill>
                  <a:srgbClr val="FFFFFF"/>
                </a:solidFill>
                <a:ea typeface="+mn-lt"/>
                <a:cs typeface="+mn-lt"/>
              </a:rPr>
              <a:t>Clid</a:t>
            </a:r>
            <a:r>
              <a:rPr lang="es-EC">
                <a:solidFill>
                  <a:srgbClr val="FFFFFF"/>
                </a:solidFill>
                <a:ea typeface="+mn-lt"/>
                <a:cs typeface="+mn-lt"/>
              </a:rPr>
              <a:t> derecho sobre la aplicación + Agregar + Nuevo elemento.</a:t>
            </a:r>
            <a:endParaRPr lang="es-ES">
              <a:solidFill>
                <a:srgbClr val="FFFFFF"/>
              </a:solidFill>
              <a:ea typeface="+mn-lt"/>
              <a:cs typeface="+mn-lt"/>
            </a:endParaRPr>
          </a:p>
          <a:p>
            <a:pPr algn="ctr"/>
            <a:endParaRPr lang="es-ES">
              <a:solidFill>
                <a:srgbClr val="FFFFFF"/>
              </a:solidFill>
              <a:latin typeface="Times New Roman"/>
              <a:cs typeface="Times New Roman"/>
            </a:endParaRPr>
          </a:p>
          <a:p>
            <a:endParaRPr lang="es-ES" sz="3200">
              <a:solidFill>
                <a:srgbClr val="FFFFFF"/>
              </a:solidFill>
              <a:latin typeface="Segoe UI"/>
              <a:cs typeface="Segoe UI"/>
            </a:endParaRPr>
          </a:p>
        </p:txBody>
      </p:sp>
      <p:sp>
        <p:nvSpPr>
          <p:cNvPr id="8" name="Rectángulo 7">
            <a:extLst>
              <a:ext uri="{FF2B5EF4-FFF2-40B4-BE49-F238E27FC236}">
                <a16:creationId xmlns:a16="http://schemas.microsoft.com/office/drawing/2014/main" id="{5B713513-228F-4F1B-8157-278F7BE049C3}"/>
              </a:ext>
            </a:extLst>
          </p:cNvPr>
          <p:cNvSpPr/>
          <p:nvPr/>
        </p:nvSpPr>
        <p:spPr>
          <a:xfrm>
            <a:off x="9383697" y="0"/>
            <a:ext cx="280830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ES">
                <a:solidFill>
                  <a:schemeClr val="bg1"/>
                </a:solidFill>
              </a:rPr>
              <a:t>MARCO TEÓRICO</a:t>
            </a:r>
          </a:p>
          <a:p>
            <a:r>
              <a:rPr lang="es-ES">
                <a:solidFill>
                  <a:schemeClr val="bg1"/>
                </a:solidFill>
              </a:rPr>
              <a:t>DESARROLLO</a:t>
            </a:r>
          </a:p>
          <a:p>
            <a:pPr lvl="1"/>
            <a:r>
              <a:rPr lang="es-ES">
                <a:solidFill>
                  <a:schemeClr val="bg1"/>
                </a:solidFill>
              </a:rPr>
              <a:t>OBJETIVO</a:t>
            </a:r>
          </a:p>
          <a:p>
            <a:pPr lvl="1"/>
            <a:r>
              <a:rPr lang="es-ES">
                <a:solidFill>
                  <a:schemeClr val="bg1"/>
                </a:solidFill>
              </a:rPr>
              <a:t>Diseño de la Base de Datos</a:t>
            </a:r>
          </a:p>
          <a:p>
            <a:pPr lvl="1"/>
            <a:r>
              <a:rPr lang="es-ES">
                <a:solidFill>
                  <a:schemeClr val="bg1"/>
                </a:solidFill>
              </a:rPr>
              <a:t>Creación de la Base de Datos</a:t>
            </a:r>
          </a:p>
          <a:p>
            <a:pPr lvl="1"/>
            <a:r>
              <a:rPr lang="es-ES">
                <a:solidFill>
                  <a:srgbClr val="FFFF00"/>
                </a:solidFill>
              </a:rPr>
              <a:t>Creación del proyecto</a:t>
            </a:r>
          </a:p>
          <a:p>
            <a:pPr lvl="1"/>
            <a:r>
              <a:rPr lang="es-ES">
                <a:solidFill>
                  <a:schemeClr val="bg1"/>
                </a:solidFill>
              </a:rPr>
              <a:t>Creación del cliente</a:t>
            </a:r>
          </a:p>
          <a:p>
            <a:r>
              <a:rPr lang="es-ES">
                <a:solidFill>
                  <a:schemeClr val="bg1"/>
                </a:solidFill>
              </a:rPr>
              <a:t>CONCLUSIONES</a:t>
            </a:r>
          </a:p>
          <a:p>
            <a:r>
              <a:rPr lang="es-ES">
                <a:solidFill>
                  <a:schemeClr val="bg1"/>
                </a:solidFill>
              </a:rPr>
              <a:t>RECOMENDACIONES</a:t>
            </a:r>
          </a:p>
          <a:p>
            <a:r>
              <a:rPr lang="es-ES">
                <a:solidFill>
                  <a:schemeClr val="bg1"/>
                </a:solidFill>
              </a:rPr>
              <a:t>BIBLIOGRAFÍA</a:t>
            </a:r>
          </a:p>
        </p:txBody>
      </p:sp>
      <p:sp>
        <p:nvSpPr>
          <p:cNvPr id="5" name="Marcador de número de diapositiva 4">
            <a:extLst>
              <a:ext uri="{FF2B5EF4-FFF2-40B4-BE49-F238E27FC236}">
                <a16:creationId xmlns:a16="http://schemas.microsoft.com/office/drawing/2014/main" id="{CA26EC8C-AA6D-4F47-9870-EDD8E326E57B}"/>
              </a:ext>
            </a:extLst>
          </p:cNvPr>
          <p:cNvSpPr>
            <a:spLocks noGrp="1"/>
          </p:cNvSpPr>
          <p:nvPr>
            <p:ph type="sldNum" sz="quarter" idx="12"/>
          </p:nvPr>
        </p:nvSpPr>
        <p:spPr/>
        <p:txBody>
          <a:bodyPr/>
          <a:lstStyle/>
          <a:p>
            <a:fld id="{D57F1E4F-1CFF-5643-939E-217C01CDF565}" type="slidenum">
              <a:rPr lang="en-US" dirty="0"/>
              <a:pPr/>
              <a:t>16</a:t>
            </a:fld>
            <a:endParaRPr lang="es-ES"/>
          </a:p>
        </p:txBody>
      </p:sp>
      <p:pic>
        <p:nvPicPr>
          <p:cNvPr id="7" name="Imagen 9" descr="Captura de pantalla de un celular&#10;&#10;Descripción generada automáticamente">
            <a:extLst>
              <a:ext uri="{FF2B5EF4-FFF2-40B4-BE49-F238E27FC236}">
                <a16:creationId xmlns:a16="http://schemas.microsoft.com/office/drawing/2014/main" id="{B507450A-E40B-4A6D-A6FE-363C2DF2A888}"/>
              </a:ext>
            </a:extLst>
          </p:cNvPr>
          <p:cNvPicPr>
            <a:picLocks noChangeAspect="1"/>
          </p:cNvPicPr>
          <p:nvPr/>
        </p:nvPicPr>
        <p:blipFill>
          <a:blip r:embed="rId2"/>
          <a:stretch>
            <a:fillRect/>
          </a:stretch>
        </p:blipFill>
        <p:spPr>
          <a:xfrm>
            <a:off x="4318599" y="1288751"/>
            <a:ext cx="4762500" cy="3676650"/>
          </a:xfrm>
          <a:prstGeom prst="rect">
            <a:avLst/>
          </a:prstGeom>
        </p:spPr>
      </p:pic>
      <p:sp>
        <p:nvSpPr>
          <p:cNvPr id="10" name="CuadroTexto 9">
            <a:extLst>
              <a:ext uri="{FF2B5EF4-FFF2-40B4-BE49-F238E27FC236}">
                <a16:creationId xmlns:a16="http://schemas.microsoft.com/office/drawing/2014/main" id="{27EC2003-F640-4090-8672-15D1419B8C60}"/>
              </a:ext>
            </a:extLst>
          </p:cNvPr>
          <p:cNvSpPr txBox="1"/>
          <p:nvPr/>
        </p:nvSpPr>
        <p:spPr>
          <a:xfrm>
            <a:off x="5141343" y="4954438"/>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s-EC" sz="1100">
              <a:latin typeface="Times New Roman"/>
              <a:cs typeface="Segoe UI"/>
            </a:endParaRPr>
          </a:p>
          <a:p>
            <a:pPr algn="ctr"/>
            <a:r>
              <a:rPr lang="es-EC" sz="900" i="1">
                <a:solidFill>
                  <a:srgbClr val="44546A"/>
                </a:solidFill>
                <a:latin typeface="Times New Roman"/>
                <a:cs typeface="Segoe UI"/>
              </a:rPr>
              <a:t>Ilustración </a:t>
            </a:r>
            <a:r>
              <a:rPr lang="es-EC" sz="900" i="1">
                <a:latin typeface="Times New Roman"/>
                <a:cs typeface="Segoe UI"/>
              </a:rPr>
              <a:t>53</a:t>
            </a:r>
            <a:r>
              <a:rPr lang="es-EC" sz="900" i="1">
                <a:solidFill>
                  <a:srgbClr val="44546A"/>
                </a:solidFill>
                <a:latin typeface="Times New Roman"/>
                <a:cs typeface="Segoe UI"/>
              </a:rPr>
              <a:t> Agregar nuevo elemento</a:t>
            </a:r>
            <a:r>
              <a:rPr lang="es-ES" sz="900" i="1">
                <a:solidFill>
                  <a:srgbClr val="44546A"/>
                </a:solidFill>
                <a:latin typeface="Times New Roman"/>
                <a:cs typeface="Times New Roman"/>
              </a:rPr>
              <a:t> </a:t>
            </a:r>
          </a:p>
        </p:txBody>
      </p:sp>
    </p:spTree>
    <p:extLst>
      <p:ext uri="{BB962C8B-B14F-4D97-AF65-F5344CB8AC3E}">
        <p14:creationId xmlns:p14="http://schemas.microsoft.com/office/powerpoint/2010/main" val="8402663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BD35255-F6AD-483C-8736-3BA2E77D79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E3CC4EC-DB06-46D9-AFDB-90C92162D0E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230115"/>
            <a:ext cx="11262866" cy="21604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 name="CuadroTexto 6">
            <a:extLst>
              <a:ext uri="{FF2B5EF4-FFF2-40B4-BE49-F238E27FC236}">
                <a16:creationId xmlns:a16="http://schemas.microsoft.com/office/drawing/2014/main" id="{569ABD00-F393-4FB9-B44F-C8047C9781CF}"/>
              </a:ext>
            </a:extLst>
          </p:cNvPr>
          <p:cNvSpPr txBox="1"/>
          <p:nvPr/>
        </p:nvSpPr>
        <p:spPr>
          <a:xfrm>
            <a:off x="768267" y="4428836"/>
            <a:ext cx="10619400" cy="1449346"/>
          </a:xfr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285750" indent="-285750" defTabSz="457200">
              <a:spcBef>
                <a:spcPct val="0"/>
              </a:spcBef>
              <a:spcAft>
                <a:spcPts val="600"/>
              </a:spcAft>
            </a:pPr>
            <a:r>
              <a:rPr lang="en-US" sz="3200" cap="all">
                <a:solidFill>
                  <a:srgbClr val="FFFFFF"/>
                </a:solidFill>
                <a:latin typeface="+mj-lt"/>
                <a:ea typeface="+mj-ea"/>
                <a:cs typeface="+mj-cs"/>
              </a:rPr>
              <a:t>Código</a:t>
            </a:r>
          </a:p>
          <a:p>
            <a:pPr defTabSz="457200">
              <a:spcBef>
                <a:spcPct val="0"/>
              </a:spcBef>
              <a:spcAft>
                <a:spcPts val="600"/>
              </a:spcAft>
            </a:pPr>
            <a:endParaRPr lang="en-US" sz="3200" cap="all">
              <a:solidFill>
                <a:srgbClr val="FFFFFF"/>
              </a:solidFill>
              <a:latin typeface="+mj-lt"/>
              <a:ea typeface="+mj-ea"/>
              <a:cs typeface="+mj-cs"/>
            </a:endParaRPr>
          </a:p>
          <a:p>
            <a:pPr defTabSz="457200">
              <a:spcBef>
                <a:spcPct val="0"/>
              </a:spcBef>
              <a:spcAft>
                <a:spcPts val="600"/>
              </a:spcAft>
            </a:pPr>
            <a:endParaRPr lang="en-US" sz="3200" cap="all">
              <a:solidFill>
                <a:srgbClr val="FFFFFF"/>
              </a:solidFill>
              <a:latin typeface="+mj-lt"/>
              <a:ea typeface="+mj-ea"/>
              <a:cs typeface="+mj-cs"/>
            </a:endParaRPr>
          </a:p>
        </p:txBody>
      </p:sp>
      <p:sp>
        <p:nvSpPr>
          <p:cNvPr id="20" name="Rectangle 19">
            <a:extLst>
              <a:ext uri="{FF2B5EF4-FFF2-40B4-BE49-F238E27FC236}">
                <a16:creationId xmlns:a16="http://schemas.microsoft.com/office/drawing/2014/main" id="{DD1E467B-4F3D-4B02-B4F6-B1F6066105E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92B8FFC3-0702-4F80-A25F-DCE76F0DCF1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660FAA44-950B-4B8B-812E-B19BA4A762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5" name="Marcador de número de diapositiva 4">
            <a:extLst>
              <a:ext uri="{FF2B5EF4-FFF2-40B4-BE49-F238E27FC236}">
                <a16:creationId xmlns:a16="http://schemas.microsoft.com/office/drawing/2014/main" id="{B23B4165-00DB-48DF-8FE8-F99156B90A55}"/>
              </a:ext>
            </a:extLst>
          </p:cNvPr>
          <p:cNvSpPr>
            <a:spLocks noGrp="1"/>
          </p:cNvSpPr>
          <p:nvPr>
            <p:ph type="sldNum" sz="quarter" idx="12"/>
          </p:nvPr>
        </p:nvSpPr>
        <p:spPr>
          <a:xfrm>
            <a:off x="10558300" y="5956137"/>
            <a:ext cx="1052508" cy="365125"/>
          </a:xfrm>
        </p:spPr>
        <p:txBody>
          <a:bodyPr vert="horz" lIns="91440" tIns="45720" rIns="91440" bIns="45720" rtlCol="0" anchor="ctr">
            <a:normAutofit/>
          </a:bodyPr>
          <a:lstStyle/>
          <a:p>
            <a:pPr defTabSz="457200">
              <a:spcAft>
                <a:spcPts val="600"/>
              </a:spcAft>
            </a:pPr>
            <a:fld id="{D57F1E4F-1CFF-5643-939E-217C01CDF565}" type="slidenum">
              <a:rPr lang="en-US">
                <a:solidFill>
                  <a:srgbClr val="FFFFFF"/>
                </a:solidFill>
              </a:rPr>
              <a:pPr defTabSz="457200">
                <a:spcAft>
                  <a:spcPts val="600"/>
                </a:spcAft>
              </a:pPr>
              <a:t>17</a:t>
            </a:fld>
            <a:endParaRPr lang="en-US">
              <a:solidFill>
                <a:srgbClr val="FFFFFF"/>
              </a:solidFill>
            </a:endParaRPr>
          </a:p>
        </p:txBody>
      </p:sp>
      <p:sp>
        <p:nvSpPr>
          <p:cNvPr id="8" name="Rectángulo 7">
            <a:extLst>
              <a:ext uri="{FF2B5EF4-FFF2-40B4-BE49-F238E27FC236}">
                <a16:creationId xmlns:a16="http://schemas.microsoft.com/office/drawing/2014/main" id="{70367897-2189-495E-AF16-12E4BBDD50F0}"/>
              </a:ext>
            </a:extLst>
          </p:cNvPr>
          <p:cNvSpPr/>
          <p:nvPr/>
        </p:nvSpPr>
        <p:spPr>
          <a:xfrm>
            <a:off x="9383697" y="0"/>
            <a:ext cx="280830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spcAft>
                <a:spcPts val="600"/>
              </a:spcAft>
            </a:pPr>
            <a:r>
              <a:rPr lang="es-ES">
                <a:solidFill>
                  <a:schemeClr val="bg1"/>
                </a:solidFill>
              </a:rPr>
              <a:t>MARCO TEÓRICO</a:t>
            </a:r>
          </a:p>
          <a:p>
            <a:pPr>
              <a:spcAft>
                <a:spcPts val="600"/>
              </a:spcAft>
            </a:pPr>
            <a:r>
              <a:rPr lang="es-ES">
                <a:solidFill>
                  <a:schemeClr val="bg1"/>
                </a:solidFill>
              </a:rPr>
              <a:t>DESARROLLO</a:t>
            </a:r>
          </a:p>
          <a:p>
            <a:pPr lvl="1">
              <a:spcAft>
                <a:spcPts val="600"/>
              </a:spcAft>
            </a:pPr>
            <a:r>
              <a:rPr lang="es-ES">
                <a:solidFill>
                  <a:schemeClr val="bg1"/>
                </a:solidFill>
              </a:rPr>
              <a:t>OBJETIVO</a:t>
            </a:r>
          </a:p>
          <a:p>
            <a:pPr lvl="1">
              <a:spcAft>
                <a:spcPts val="600"/>
              </a:spcAft>
            </a:pPr>
            <a:r>
              <a:rPr lang="es-ES">
                <a:solidFill>
                  <a:schemeClr val="bg1"/>
                </a:solidFill>
              </a:rPr>
              <a:t>Diseño de la Base de Datos</a:t>
            </a:r>
          </a:p>
          <a:p>
            <a:pPr lvl="1">
              <a:spcAft>
                <a:spcPts val="600"/>
              </a:spcAft>
            </a:pPr>
            <a:r>
              <a:rPr lang="es-ES">
                <a:solidFill>
                  <a:schemeClr val="bg1"/>
                </a:solidFill>
              </a:rPr>
              <a:t>Creación de la Base de Datos</a:t>
            </a:r>
          </a:p>
          <a:p>
            <a:pPr lvl="1">
              <a:spcAft>
                <a:spcPts val="600"/>
              </a:spcAft>
            </a:pPr>
            <a:r>
              <a:rPr lang="es-ES">
                <a:solidFill>
                  <a:srgbClr val="FFFF00"/>
                </a:solidFill>
              </a:rPr>
              <a:t>Creación del proyecto</a:t>
            </a:r>
          </a:p>
          <a:p>
            <a:pPr lvl="1">
              <a:spcAft>
                <a:spcPts val="600"/>
              </a:spcAft>
            </a:pPr>
            <a:r>
              <a:rPr lang="es-ES">
                <a:solidFill>
                  <a:schemeClr val="bg1"/>
                </a:solidFill>
              </a:rPr>
              <a:t>Creación del cliente</a:t>
            </a:r>
          </a:p>
          <a:p>
            <a:pPr>
              <a:spcAft>
                <a:spcPts val="600"/>
              </a:spcAft>
            </a:pPr>
            <a:r>
              <a:rPr lang="es-ES">
                <a:solidFill>
                  <a:schemeClr val="bg1"/>
                </a:solidFill>
              </a:rPr>
              <a:t>CONCLUSIONES</a:t>
            </a:r>
          </a:p>
          <a:p>
            <a:pPr>
              <a:spcAft>
                <a:spcPts val="600"/>
              </a:spcAft>
            </a:pPr>
            <a:r>
              <a:rPr lang="es-ES">
                <a:solidFill>
                  <a:schemeClr val="bg1"/>
                </a:solidFill>
              </a:rPr>
              <a:t>RECOMENDACIONES</a:t>
            </a:r>
          </a:p>
          <a:p>
            <a:pPr>
              <a:spcAft>
                <a:spcPts val="600"/>
              </a:spcAft>
            </a:pPr>
            <a:r>
              <a:rPr lang="es-ES">
                <a:solidFill>
                  <a:schemeClr val="bg1"/>
                </a:solidFill>
              </a:rPr>
              <a:t>BIBLIOGRAFÍA</a:t>
            </a:r>
          </a:p>
        </p:txBody>
      </p:sp>
      <p:pic>
        <p:nvPicPr>
          <p:cNvPr id="15" name="Imagen 16" descr="Texto&#10;&#10;Descripción generada automáticamente">
            <a:extLst>
              <a:ext uri="{FF2B5EF4-FFF2-40B4-BE49-F238E27FC236}">
                <a16:creationId xmlns:a16="http://schemas.microsoft.com/office/drawing/2014/main" id="{3EFBF638-73A4-4AAB-B324-FC20FC8759F3}"/>
              </a:ext>
            </a:extLst>
          </p:cNvPr>
          <p:cNvPicPr>
            <a:picLocks noChangeAspect="1"/>
          </p:cNvPicPr>
          <p:nvPr/>
        </p:nvPicPr>
        <p:blipFill rotWithShape="1">
          <a:blip r:embed="rId2"/>
          <a:srcRect l="-803" t="30261" r="1004" b="20441"/>
          <a:stretch/>
        </p:blipFill>
        <p:spPr>
          <a:xfrm>
            <a:off x="1575758" y="535741"/>
            <a:ext cx="7142684" cy="3540201"/>
          </a:xfrm>
          <a:prstGeom prst="rect">
            <a:avLst/>
          </a:prstGeom>
        </p:spPr>
      </p:pic>
    </p:spTree>
    <p:extLst>
      <p:ext uri="{BB962C8B-B14F-4D97-AF65-F5344CB8AC3E}">
        <p14:creationId xmlns:p14="http://schemas.microsoft.com/office/powerpoint/2010/main" val="418941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404549-B4DC-481C-926C-DED3EF1C58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8FD5CD-351E-4B06-8B78-BD5102D009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CuadroTexto 5">
            <a:extLst>
              <a:ext uri="{FF2B5EF4-FFF2-40B4-BE49-F238E27FC236}">
                <a16:creationId xmlns:a16="http://schemas.microsoft.com/office/drawing/2014/main" id="{2598B2BC-2FB6-45C4-AF9B-08245DD2C65C}"/>
              </a:ext>
            </a:extLst>
          </p:cNvPr>
          <p:cNvSpPr txBox="1"/>
          <p:nvPr/>
        </p:nvSpPr>
        <p:spPr>
          <a:xfrm>
            <a:off x="11691891" y="6457890"/>
            <a:ext cx="500109"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C" sz="2000" b="0" i="0" u="none" strike="noStrike" kern="1200" cap="none" spc="0" normalizeH="0" baseline="0" noProof="0">
                <a:ln>
                  <a:noFill/>
                </a:ln>
                <a:solidFill>
                  <a:prstClr val="white"/>
                </a:solidFill>
                <a:effectLst/>
                <a:uLnTx/>
                <a:uFillTx/>
                <a:latin typeface="Gill Sans MT" panose="020B0502020104020203"/>
                <a:ea typeface="+mn-ea"/>
                <a:cs typeface="+mn-cs"/>
              </a:rPr>
              <a:t>10</a:t>
            </a:r>
          </a:p>
        </p:txBody>
      </p:sp>
      <p:sp>
        <p:nvSpPr>
          <p:cNvPr id="7" name="CuadroTexto 6">
            <a:extLst>
              <a:ext uri="{FF2B5EF4-FFF2-40B4-BE49-F238E27FC236}">
                <a16:creationId xmlns:a16="http://schemas.microsoft.com/office/drawing/2014/main" id="{16FF9752-4039-4FE1-BD13-5AF84DD0D4B4}"/>
              </a:ext>
            </a:extLst>
          </p:cNvPr>
          <p:cNvSpPr txBox="1"/>
          <p:nvPr/>
        </p:nvSpPr>
        <p:spPr>
          <a:xfrm>
            <a:off x="747325" y="1531304"/>
            <a:ext cx="3286234"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FFFFFF"/>
                </a:solidFill>
                <a:ea typeface="+mn-lt"/>
                <a:cs typeface="+mn-lt"/>
              </a:rPr>
              <a:t>Test del </a:t>
            </a:r>
            <a:r>
              <a:rPr lang="en-US" sz="2800" err="1">
                <a:solidFill>
                  <a:srgbClr val="FFFFFF"/>
                </a:solidFill>
                <a:ea typeface="+mn-lt"/>
                <a:cs typeface="+mn-lt"/>
              </a:rPr>
              <a:t>servicio</a:t>
            </a:r>
            <a:r>
              <a:rPr lang="en-US" sz="2800">
                <a:solidFill>
                  <a:srgbClr val="FFFFFF"/>
                </a:solidFill>
                <a:ea typeface="+mn-lt"/>
                <a:cs typeface="+mn-lt"/>
              </a:rPr>
              <a:t> web SOAP</a:t>
            </a:r>
          </a:p>
          <a:p>
            <a:endParaRPr lang="en-US" sz="2800">
              <a:solidFill>
                <a:srgbClr val="FFFFFF"/>
              </a:solidFill>
              <a:ea typeface="+mn-lt"/>
              <a:cs typeface="+mn-lt"/>
            </a:endParaRPr>
          </a:p>
          <a:p>
            <a:endParaRPr lang="en-US" sz="2800">
              <a:solidFill>
                <a:srgbClr val="FFFFFF"/>
              </a:solidFill>
              <a:ea typeface="+mn-lt"/>
              <a:cs typeface="+mn-lt"/>
            </a:endParaRPr>
          </a:p>
          <a:p>
            <a:endParaRPr lang="en-US" sz="2800">
              <a:solidFill>
                <a:srgbClr val="FFFFFF"/>
              </a:solidFill>
              <a:ea typeface="+mn-lt"/>
              <a:cs typeface="+mn-lt"/>
            </a:endParaRPr>
          </a:p>
          <a:p>
            <a:endParaRPr lang="en-US" sz="2800">
              <a:solidFill>
                <a:srgbClr val="FFFFFF"/>
              </a:solidFill>
              <a:ea typeface="+mn-lt"/>
              <a:cs typeface="+mn-lt"/>
            </a:endParaRPr>
          </a:p>
          <a:p>
            <a:r>
              <a:rPr lang="es-EC" sz="2800">
                <a:solidFill>
                  <a:srgbClr val="FFFFFF"/>
                </a:solidFill>
                <a:ea typeface="+mn-lt"/>
                <a:cs typeface="+mn-lt"/>
              </a:rPr>
              <a:t>El servicio trae lo solicitado</a:t>
            </a:r>
            <a:endParaRPr lang="en-US" sz="2800">
              <a:solidFill>
                <a:srgbClr val="FFFFFF"/>
              </a:solidFill>
              <a:ea typeface="+mn-lt"/>
              <a:cs typeface="+mn-lt"/>
            </a:endParaRPr>
          </a:p>
        </p:txBody>
      </p:sp>
      <p:sp>
        <p:nvSpPr>
          <p:cNvPr id="8" name="Rectángulo 7">
            <a:extLst>
              <a:ext uri="{FF2B5EF4-FFF2-40B4-BE49-F238E27FC236}">
                <a16:creationId xmlns:a16="http://schemas.microsoft.com/office/drawing/2014/main" id="{0EE940B5-F122-4DBD-A341-B8C484340316}"/>
              </a:ext>
            </a:extLst>
          </p:cNvPr>
          <p:cNvSpPr/>
          <p:nvPr/>
        </p:nvSpPr>
        <p:spPr>
          <a:xfrm>
            <a:off x="9383697" y="0"/>
            <a:ext cx="280830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ES">
                <a:solidFill>
                  <a:schemeClr val="bg1"/>
                </a:solidFill>
              </a:rPr>
              <a:t>MARCO TEÓRICO</a:t>
            </a:r>
          </a:p>
          <a:p>
            <a:r>
              <a:rPr lang="es-ES">
                <a:solidFill>
                  <a:schemeClr val="bg1"/>
                </a:solidFill>
              </a:rPr>
              <a:t>DESARROLLO</a:t>
            </a:r>
          </a:p>
          <a:p>
            <a:pPr lvl="1"/>
            <a:r>
              <a:rPr lang="es-ES">
                <a:solidFill>
                  <a:schemeClr val="bg1"/>
                </a:solidFill>
              </a:rPr>
              <a:t>OBJETIVO</a:t>
            </a:r>
          </a:p>
          <a:p>
            <a:pPr lvl="1"/>
            <a:r>
              <a:rPr lang="es-ES">
                <a:solidFill>
                  <a:schemeClr val="bg1"/>
                </a:solidFill>
              </a:rPr>
              <a:t>Diseño de la Base de Datos</a:t>
            </a:r>
          </a:p>
          <a:p>
            <a:pPr lvl="1"/>
            <a:r>
              <a:rPr lang="es-ES">
                <a:solidFill>
                  <a:schemeClr val="bg1"/>
                </a:solidFill>
              </a:rPr>
              <a:t>Creación de la Base de Datos</a:t>
            </a:r>
          </a:p>
          <a:p>
            <a:pPr lvl="1"/>
            <a:r>
              <a:rPr lang="es-ES">
                <a:solidFill>
                  <a:srgbClr val="FFFF00"/>
                </a:solidFill>
              </a:rPr>
              <a:t>Creación del proyecto</a:t>
            </a:r>
          </a:p>
          <a:p>
            <a:pPr lvl="1"/>
            <a:r>
              <a:rPr lang="es-ES">
                <a:solidFill>
                  <a:schemeClr val="bg1"/>
                </a:solidFill>
              </a:rPr>
              <a:t>Creación del cliente</a:t>
            </a:r>
          </a:p>
          <a:p>
            <a:r>
              <a:rPr lang="es-ES">
                <a:solidFill>
                  <a:schemeClr val="bg1"/>
                </a:solidFill>
              </a:rPr>
              <a:t>CONCLUSIONES</a:t>
            </a:r>
          </a:p>
          <a:p>
            <a:r>
              <a:rPr lang="es-ES">
                <a:solidFill>
                  <a:schemeClr val="bg1"/>
                </a:solidFill>
              </a:rPr>
              <a:t>RECOMENDACIONES</a:t>
            </a:r>
          </a:p>
          <a:p>
            <a:r>
              <a:rPr lang="es-ES">
                <a:solidFill>
                  <a:schemeClr val="bg1"/>
                </a:solidFill>
              </a:rPr>
              <a:t>BIBLIOGRAFÍA</a:t>
            </a:r>
          </a:p>
        </p:txBody>
      </p:sp>
      <p:sp>
        <p:nvSpPr>
          <p:cNvPr id="5" name="Marcador de número de diapositiva 4">
            <a:extLst>
              <a:ext uri="{FF2B5EF4-FFF2-40B4-BE49-F238E27FC236}">
                <a16:creationId xmlns:a16="http://schemas.microsoft.com/office/drawing/2014/main" id="{3A6B8FF6-E9ED-4947-9745-653439CA2646}"/>
              </a:ext>
            </a:extLst>
          </p:cNvPr>
          <p:cNvSpPr>
            <a:spLocks noGrp="1"/>
          </p:cNvSpPr>
          <p:nvPr>
            <p:ph type="sldNum" sz="quarter" idx="12"/>
          </p:nvPr>
        </p:nvSpPr>
        <p:spPr/>
        <p:txBody>
          <a:bodyPr/>
          <a:lstStyle/>
          <a:p>
            <a:fld id="{D57F1E4F-1CFF-5643-939E-217C01CDF565}" type="slidenum">
              <a:rPr lang="en-US" dirty="0"/>
              <a:pPr/>
              <a:t>18</a:t>
            </a:fld>
            <a:endParaRPr lang="es-ES"/>
          </a:p>
        </p:txBody>
      </p:sp>
      <p:pic>
        <p:nvPicPr>
          <p:cNvPr id="10" name="Imagen 11" descr="Interfaz de usuario gráfica, Texto, Aplicación&#10;&#10;Descripción generada automáticamente">
            <a:extLst>
              <a:ext uri="{FF2B5EF4-FFF2-40B4-BE49-F238E27FC236}">
                <a16:creationId xmlns:a16="http://schemas.microsoft.com/office/drawing/2014/main" id="{225892F1-3D3E-46BA-8AAF-6E5E357D7C14}"/>
              </a:ext>
            </a:extLst>
          </p:cNvPr>
          <p:cNvPicPr>
            <a:picLocks noChangeAspect="1"/>
          </p:cNvPicPr>
          <p:nvPr/>
        </p:nvPicPr>
        <p:blipFill>
          <a:blip r:embed="rId2"/>
          <a:stretch>
            <a:fillRect/>
          </a:stretch>
        </p:blipFill>
        <p:spPr>
          <a:xfrm>
            <a:off x="4354093" y="762087"/>
            <a:ext cx="4777777" cy="2170802"/>
          </a:xfrm>
          <a:prstGeom prst="rect">
            <a:avLst/>
          </a:prstGeom>
        </p:spPr>
      </p:pic>
      <p:sp>
        <p:nvSpPr>
          <p:cNvPr id="12" name="CuadroTexto 11">
            <a:extLst>
              <a:ext uri="{FF2B5EF4-FFF2-40B4-BE49-F238E27FC236}">
                <a16:creationId xmlns:a16="http://schemas.microsoft.com/office/drawing/2014/main" id="{3A175CA9-AA76-4BDC-8DCF-0F2C7F782BBD}"/>
              </a:ext>
            </a:extLst>
          </p:cNvPr>
          <p:cNvSpPr txBox="1"/>
          <p:nvPr/>
        </p:nvSpPr>
        <p:spPr>
          <a:xfrm>
            <a:off x="5903343" y="3301041"/>
            <a:ext cx="1147315" cy="5386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s-EC" sz="1100">
              <a:latin typeface="Calibri"/>
              <a:cs typeface="Segoe UI"/>
            </a:endParaRPr>
          </a:p>
          <a:p>
            <a:pPr algn="ctr"/>
            <a:r>
              <a:rPr lang="es-EC" sz="900" i="1">
                <a:solidFill>
                  <a:srgbClr val="44546A"/>
                </a:solidFill>
                <a:latin typeface="Calibri"/>
                <a:cs typeface="Segoe UI"/>
              </a:rPr>
              <a:t>Ilustración </a:t>
            </a:r>
            <a:r>
              <a:rPr lang="es-EC" sz="900" i="1">
                <a:latin typeface="Calibri"/>
                <a:cs typeface="Segoe UI"/>
              </a:rPr>
              <a:t>59</a:t>
            </a:r>
            <a:r>
              <a:rPr lang="es-EC" sz="900" i="1">
                <a:solidFill>
                  <a:srgbClr val="44546A"/>
                </a:solidFill>
                <a:latin typeface="Calibri"/>
                <a:cs typeface="Segoe UI"/>
              </a:rPr>
              <a:t> Web Service SOAP</a:t>
            </a:r>
            <a:r>
              <a:rPr lang="es-ES" sz="900" i="1">
                <a:solidFill>
                  <a:srgbClr val="44546A"/>
                </a:solidFill>
                <a:latin typeface="Calibri"/>
                <a:cs typeface="Calibri"/>
              </a:rPr>
              <a:t> </a:t>
            </a:r>
          </a:p>
        </p:txBody>
      </p:sp>
      <p:pic>
        <p:nvPicPr>
          <p:cNvPr id="13" name="Imagen 13" descr="Interfaz de usuario gráfica, Texto&#10;&#10;Descripción generada automáticamente">
            <a:extLst>
              <a:ext uri="{FF2B5EF4-FFF2-40B4-BE49-F238E27FC236}">
                <a16:creationId xmlns:a16="http://schemas.microsoft.com/office/drawing/2014/main" id="{0B4D95E9-A227-40AB-B14E-903AA8610FB9}"/>
              </a:ext>
            </a:extLst>
          </p:cNvPr>
          <p:cNvPicPr>
            <a:picLocks noChangeAspect="1"/>
          </p:cNvPicPr>
          <p:nvPr/>
        </p:nvPicPr>
        <p:blipFill>
          <a:blip r:embed="rId3"/>
          <a:stretch>
            <a:fillRect/>
          </a:stretch>
        </p:blipFill>
        <p:spPr>
          <a:xfrm>
            <a:off x="4540550" y="4042823"/>
            <a:ext cx="4332977" cy="2021637"/>
          </a:xfrm>
          <a:prstGeom prst="rect">
            <a:avLst/>
          </a:prstGeom>
        </p:spPr>
      </p:pic>
      <p:sp>
        <p:nvSpPr>
          <p:cNvPr id="14" name="CuadroTexto 13">
            <a:extLst>
              <a:ext uri="{FF2B5EF4-FFF2-40B4-BE49-F238E27FC236}">
                <a16:creationId xmlns:a16="http://schemas.microsoft.com/office/drawing/2014/main" id="{58081531-FCD0-4B7C-9509-16E0A137283F}"/>
              </a:ext>
            </a:extLst>
          </p:cNvPr>
          <p:cNvSpPr txBox="1"/>
          <p:nvPr/>
        </p:nvSpPr>
        <p:spPr>
          <a:xfrm>
            <a:off x="5960853" y="5874588"/>
            <a:ext cx="1578635" cy="5386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s-EC" sz="1100">
              <a:latin typeface="Calibri"/>
              <a:cs typeface="Segoe UI"/>
            </a:endParaRPr>
          </a:p>
          <a:p>
            <a:pPr algn="ctr"/>
            <a:r>
              <a:rPr lang="es-EC" sz="900" i="1">
                <a:solidFill>
                  <a:srgbClr val="44546A"/>
                </a:solidFill>
                <a:latin typeface="Calibri"/>
                <a:cs typeface="Segoe UI"/>
              </a:rPr>
              <a:t>Ilustración </a:t>
            </a:r>
            <a:r>
              <a:rPr lang="es-EC" sz="900" i="1">
                <a:latin typeface="Calibri"/>
                <a:cs typeface="Segoe UI"/>
              </a:rPr>
              <a:t>60</a:t>
            </a:r>
            <a:r>
              <a:rPr lang="es-EC" sz="900" i="1">
                <a:solidFill>
                  <a:srgbClr val="44546A"/>
                </a:solidFill>
                <a:latin typeface="Calibri"/>
                <a:cs typeface="Segoe UI"/>
              </a:rPr>
              <a:t> Probando Servicio Web</a:t>
            </a:r>
            <a:r>
              <a:rPr lang="es-ES" sz="900" i="1">
                <a:solidFill>
                  <a:srgbClr val="44546A"/>
                </a:solidFill>
                <a:latin typeface="Calibri"/>
                <a:cs typeface="Calibri"/>
              </a:rPr>
              <a:t> </a:t>
            </a:r>
          </a:p>
        </p:txBody>
      </p:sp>
    </p:spTree>
    <p:extLst>
      <p:ext uri="{BB962C8B-B14F-4D97-AF65-F5344CB8AC3E}">
        <p14:creationId xmlns:p14="http://schemas.microsoft.com/office/powerpoint/2010/main" val="1719889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404549-B4DC-481C-926C-DED3EF1C58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8FD5CD-351E-4B06-8B78-BD5102D009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CuadroTexto 5">
            <a:extLst>
              <a:ext uri="{FF2B5EF4-FFF2-40B4-BE49-F238E27FC236}">
                <a16:creationId xmlns:a16="http://schemas.microsoft.com/office/drawing/2014/main" id="{2598B2BC-2FB6-45C4-AF9B-08245DD2C65C}"/>
              </a:ext>
            </a:extLst>
          </p:cNvPr>
          <p:cNvSpPr txBox="1"/>
          <p:nvPr/>
        </p:nvSpPr>
        <p:spPr>
          <a:xfrm>
            <a:off x="11691891" y="6457890"/>
            <a:ext cx="500109"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C" sz="2000" b="0" i="0" u="none" strike="noStrike" kern="1200" cap="none" spc="0" normalizeH="0" baseline="0" noProof="0">
                <a:ln>
                  <a:noFill/>
                </a:ln>
                <a:solidFill>
                  <a:prstClr val="white"/>
                </a:solidFill>
                <a:effectLst/>
                <a:uLnTx/>
                <a:uFillTx/>
                <a:latin typeface="Gill Sans MT" panose="020B0502020104020203"/>
                <a:ea typeface="+mn-ea"/>
                <a:cs typeface="+mn-cs"/>
              </a:rPr>
              <a:t>10</a:t>
            </a:r>
          </a:p>
        </p:txBody>
      </p:sp>
      <p:sp>
        <p:nvSpPr>
          <p:cNvPr id="3" name="CuadroTexto 2">
            <a:extLst>
              <a:ext uri="{FF2B5EF4-FFF2-40B4-BE49-F238E27FC236}">
                <a16:creationId xmlns:a16="http://schemas.microsoft.com/office/drawing/2014/main" id="{98E4B2EC-AB7F-41A8-ADF7-295AD071EEF5}"/>
              </a:ext>
            </a:extLst>
          </p:cNvPr>
          <p:cNvSpPr txBox="1"/>
          <p:nvPr/>
        </p:nvSpPr>
        <p:spPr>
          <a:xfrm>
            <a:off x="684363" y="770627"/>
            <a:ext cx="3390180" cy="56938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C" sz="2800" b="1" i="1" cap="small" err="1">
                <a:solidFill>
                  <a:srgbClr val="FFFFFF"/>
                </a:solidFill>
                <a:ea typeface="+mn-lt"/>
                <a:cs typeface="+mn-lt"/>
              </a:rPr>
              <a:t>Proyecto_BancaElectronica_SOAP_Server</a:t>
            </a:r>
            <a:endParaRPr lang="es-ES" sz="2800" err="1">
              <a:solidFill>
                <a:srgbClr val="FFFFFF"/>
              </a:solidFill>
              <a:ea typeface="+mn-lt"/>
              <a:cs typeface="+mn-lt"/>
            </a:endParaRPr>
          </a:p>
          <a:p>
            <a:r>
              <a:rPr lang="es-EC" sz="2800" b="1" i="1" cap="small">
                <a:solidFill>
                  <a:srgbClr val="FFFFFF"/>
                </a:solidFill>
                <a:ea typeface="+mn-lt"/>
                <a:cs typeface="+mn-lt"/>
              </a:rPr>
              <a:t>Creación del proyecto</a:t>
            </a:r>
            <a:endParaRPr lang="es-ES" sz="2800">
              <a:solidFill>
                <a:srgbClr val="FFFFFF"/>
              </a:solidFill>
              <a:ea typeface="+mn-lt"/>
              <a:cs typeface="+mn-lt"/>
            </a:endParaRPr>
          </a:p>
          <a:p>
            <a:pPr marL="285750" indent="-285750">
              <a:buFont typeface="Arial"/>
              <a:buChar char="•"/>
            </a:pPr>
            <a:r>
              <a:rPr lang="es-EC" sz="2800">
                <a:solidFill>
                  <a:srgbClr val="FFFFFF"/>
                </a:solidFill>
                <a:ea typeface="+mn-lt"/>
                <a:cs typeface="+mn-lt"/>
              </a:rPr>
              <a:t>Para la creación de un proyecto nuevo en el servidor se escoge de tipo Aplicación Web ASP.NET Framework</a:t>
            </a:r>
            <a:endParaRPr lang="es-ES" sz="2800">
              <a:solidFill>
                <a:srgbClr val="FFFFFF"/>
              </a:solidFill>
              <a:ea typeface="+mn-lt"/>
              <a:cs typeface="+mn-lt"/>
            </a:endParaRPr>
          </a:p>
          <a:p>
            <a:pPr algn="just"/>
            <a:endParaRPr lang="es-ES" sz="2800">
              <a:solidFill>
                <a:srgbClr val="FFFFFF"/>
              </a:solidFill>
              <a:latin typeface="Times New Roman"/>
              <a:cs typeface="Times New Roman"/>
            </a:endParaRPr>
          </a:p>
        </p:txBody>
      </p:sp>
      <p:sp>
        <p:nvSpPr>
          <p:cNvPr id="4" name="Rectángulo 3">
            <a:extLst>
              <a:ext uri="{FF2B5EF4-FFF2-40B4-BE49-F238E27FC236}">
                <a16:creationId xmlns:a16="http://schemas.microsoft.com/office/drawing/2014/main" id="{C224731C-67C1-4748-8FB7-E86F3570922D}"/>
              </a:ext>
            </a:extLst>
          </p:cNvPr>
          <p:cNvSpPr/>
          <p:nvPr/>
        </p:nvSpPr>
        <p:spPr>
          <a:xfrm>
            <a:off x="9383697" y="0"/>
            <a:ext cx="280830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ES">
                <a:solidFill>
                  <a:schemeClr val="bg1"/>
                </a:solidFill>
              </a:rPr>
              <a:t>MARCO TEÓRICO</a:t>
            </a:r>
          </a:p>
          <a:p>
            <a:r>
              <a:rPr lang="es-ES">
                <a:solidFill>
                  <a:schemeClr val="bg1"/>
                </a:solidFill>
              </a:rPr>
              <a:t>DESARROLLO</a:t>
            </a:r>
          </a:p>
          <a:p>
            <a:pPr lvl="1"/>
            <a:r>
              <a:rPr lang="es-ES">
                <a:solidFill>
                  <a:schemeClr val="bg1"/>
                </a:solidFill>
              </a:rPr>
              <a:t>OBJETIVO</a:t>
            </a:r>
          </a:p>
          <a:p>
            <a:pPr lvl="1"/>
            <a:r>
              <a:rPr lang="es-ES">
                <a:solidFill>
                  <a:schemeClr val="bg1"/>
                </a:solidFill>
              </a:rPr>
              <a:t>Diseño de la Base de Datos</a:t>
            </a:r>
          </a:p>
          <a:p>
            <a:pPr lvl="1"/>
            <a:r>
              <a:rPr lang="es-ES">
                <a:solidFill>
                  <a:schemeClr val="bg1"/>
                </a:solidFill>
              </a:rPr>
              <a:t>Creación de la Base de Datos</a:t>
            </a:r>
          </a:p>
          <a:p>
            <a:pPr lvl="1"/>
            <a:r>
              <a:rPr lang="es-ES">
                <a:solidFill>
                  <a:srgbClr val="FFFF00"/>
                </a:solidFill>
              </a:rPr>
              <a:t>Creación del proyecto</a:t>
            </a:r>
          </a:p>
          <a:p>
            <a:pPr lvl="1"/>
            <a:r>
              <a:rPr lang="es-ES">
                <a:solidFill>
                  <a:schemeClr val="bg1"/>
                </a:solidFill>
              </a:rPr>
              <a:t>Creación del cliente</a:t>
            </a:r>
          </a:p>
          <a:p>
            <a:r>
              <a:rPr lang="es-ES">
                <a:solidFill>
                  <a:schemeClr val="bg1"/>
                </a:solidFill>
              </a:rPr>
              <a:t>CONCLUSIONES</a:t>
            </a:r>
          </a:p>
          <a:p>
            <a:r>
              <a:rPr lang="es-ES">
                <a:solidFill>
                  <a:schemeClr val="bg1"/>
                </a:solidFill>
              </a:rPr>
              <a:t>RECOMENDACIONES</a:t>
            </a:r>
          </a:p>
          <a:p>
            <a:r>
              <a:rPr lang="es-ES">
                <a:solidFill>
                  <a:schemeClr val="bg1"/>
                </a:solidFill>
              </a:rPr>
              <a:t>BIBLIOGRAFÍA</a:t>
            </a:r>
          </a:p>
        </p:txBody>
      </p:sp>
      <p:sp>
        <p:nvSpPr>
          <p:cNvPr id="5" name="Marcador de número de diapositiva 4">
            <a:extLst>
              <a:ext uri="{FF2B5EF4-FFF2-40B4-BE49-F238E27FC236}">
                <a16:creationId xmlns:a16="http://schemas.microsoft.com/office/drawing/2014/main" id="{9C8627C5-ED06-4BF4-8B48-AA4B919E8F26}"/>
              </a:ext>
            </a:extLst>
          </p:cNvPr>
          <p:cNvSpPr>
            <a:spLocks noGrp="1"/>
          </p:cNvSpPr>
          <p:nvPr>
            <p:ph type="sldNum" sz="quarter" idx="12"/>
          </p:nvPr>
        </p:nvSpPr>
        <p:spPr/>
        <p:txBody>
          <a:bodyPr/>
          <a:lstStyle/>
          <a:p>
            <a:fld id="{D57F1E4F-1CFF-5643-939E-217C01CDF565}" type="slidenum">
              <a:rPr lang="en-US" dirty="0"/>
              <a:pPr/>
              <a:t>19</a:t>
            </a:fld>
            <a:endParaRPr lang="es-ES"/>
          </a:p>
        </p:txBody>
      </p:sp>
      <p:pic>
        <p:nvPicPr>
          <p:cNvPr id="7" name="Imagen 7" descr="Interfaz de usuario gráfica, Texto&#10;&#10;Descripción generada automáticamente">
            <a:extLst>
              <a:ext uri="{FF2B5EF4-FFF2-40B4-BE49-F238E27FC236}">
                <a16:creationId xmlns:a16="http://schemas.microsoft.com/office/drawing/2014/main" id="{A95D5132-88BB-4E91-9960-8E252BC9D050}"/>
              </a:ext>
            </a:extLst>
          </p:cNvPr>
          <p:cNvPicPr>
            <a:picLocks noChangeAspect="1"/>
          </p:cNvPicPr>
          <p:nvPr/>
        </p:nvPicPr>
        <p:blipFill>
          <a:blip r:embed="rId2"/>
          <a:stretch>
            <a:fillRect/>
          </a:stretch>
        </p:blipFill>
        <p:spPr>
          <a:xfrm>
            <a:off x="4461115" y="687777"/>
            <a:ext cx="4362450" cy="3067050"/>
          </a:xfrm>
          <a:prstGeom prst="rect">
            <a:avLst/>
          </a:prstGeom>
        </p:spPr>
      </p:pic>
      <p:sp>
        <p:nvSpPr>
          <p:cNvPr id="8" name="CuadroTexto 7">
            <a:extLst>
              <a:ext uri="{FF2B5EF4-FFF2-40B4-BE49-F238E27FC236}">
                <a16:creationId xmlns:a16="http://schemas.microsoft.com/office/drawing/2014/main" id="{8D102624-E1CB-4A53-9EA2-C822DE852154}"/>
              </a:ext>
            </a:extLst>
          </p:cNvPr>
          <p:cNvSpPr txBox="1"/>
          <p:nvPr/>
        </p:nvSpPr>
        <p:spPr>
          <a:xfrm>
            <a:off x="5141344" y="3674853"/>
            <a:ext cx="2743200"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s-EC" sz="1200">
              <a:latin typeface="Times New Roman"/>
              <a:cs typeface="Segoe UI"/>
            </a:endParaRPr>
          </a:p>
          <a:p>
            <a:pPr algn="ctr"/>
            <a:r>
              <a:rPr lang="es-EC" sz="900" i="1">
                <a:solidFill>
                  <a:srgbClr val="44546A"/>
                </a:solidFill>
                <a:latin typeface="Times New Roman"/>
                <a:cs typeface="Segoe UI"/>
              </a:rPr>
              <a:t>Ilustración </a:t>
            </a:r>
            <a:r>
              <a:rPr lang="es-EC" sz="900" i="1">
                <a:latin typeface="Times New Roman"/>
                <a:cs typeface="Segoe UI"/>
              </a:rPr>
              <a:t>61</a:t>
            </a:r>
            <a:r>
              <a:rPr lang="es-EC" sz="900" i="1">
                <a:solidFill>
                  <a:srgbClr val="44546A"/>
                </a:solidFill>
                <a:latin typeface="Times New Roman"/>
                <a:cs typeface="Segoe UI"/>
              </a:rPr>
              <a:t> Selección de nuevo proyecto web</a:t>
            </a:r>
            <a:r>
              <a:rPr lang="es-ES" sz="900" i="1">
                <a:solidFill>
                  <a:srgbClr val="44546A"/>
                </a:solidFill>
                <a:latin typeface="Times New Roman"/>
                <a:cs typeface="Times New Roman"/>
              </a:rPr>
              <a:t> </a:t>
            </a:r>
          </a:p>
        </p:txBody>
      </p:sp>
      <p:pic>
        <p:nvPicPr>
          <p:cNvPr id="10" name="Imagen 11" descr="Interfaz de usuario gráfica, Texto, Aplicación&#10;&#10;Descripción generada automáticamente">
            <a:extLst>
              <a:ext uri="{FF2B5EF4-FFF2-40B4-BE49-F238E27FC236}">
                <a16:creationId xmlns:a16="http://schemas.microsoft.com/office/drawing/2014/main" id="{2CE05F51-00D6-48A2-9EEC-15770ED826AA}"/>
              </a:ext>
            </a:extLst>
          </p:cNvPr>
          <p:cNvPicPr>
            <a:picLocks noChangeAspect="1"/>
          </p:cNvPicPr>
          <p:nvPr/>
        </p:nvPicPr>
        <p:blipFill>
          <a:blip r:embed="rId3"/>
          <a:stretch>
            <a:fillRect/>
          </a:stretch>
        </p:blipFill>
        <p:spPr>
          <a:xfrm>
            <a:off x="5113667" y="4212027"/>
            <a:ext cx="3086100" cy="2114550"/>
          </a:xfrm>
          <a:prstGeom prst="rect">
            <a:avLst/>
          </a:prstGeom>
        </p:spPr>
      </p:pic>
      <p:sp>
        <p:nvSpPr>
          <p:cNvPr id="12" name="CuadroTexto 11">
            <a:extLst>
              <a:ext uri="{FF2B5EF4-FFF2-40B4-BE49-F238E27FC236}">
                <a16:creationId xmlns:a16="http://schemas.microsoft.com/office/drawing/2014/main" id="{174A6591-5D27-4A3C-9053-9E0E6487B76F}"/>
              </a:ext>
            </a:extLst>
          </p:cNvPr>
          <p:cNvSpPr txBox="1"/>
          <p:nvPr/>
        </p:nvSpPr>
        <p:spPr>
          <a:xfrm>
            <a:off x="5285117" y="6219645"/>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s-EC" sz="1100">
              <a:latin typeface="Times New Roman"/>
              <a:cs typeface="Segoe UI"/>
            </a:endParaRPr>
          </a:p>
          <a:p>
            <a:pPr algn="ctr"/>
            <a:r>
              <a:rPr lang="es-EC" sz="900" i="1">
                <a:solidFill>
                  <a:srgbClr val="44546A"/>
                </a:solidFill>
                <a:latin typeface="Times New Roman"/>
                <a:cs typeface="Segoe UI"/>
              </a:rPr>
              <a:t>Ilustración </a:t>
            </a:r>
            <a:r>
              <a:rPr lang="es-EC" sz="900" i="1">
                <a:latin typeface="Times New Roman"/>
                <a:cs typeface="Segoe UI"/>
              </a:rPr>
              <a:t>62</a:t>
            </a:r>
            <a:r>
              <a:rPr lang="es-EC" sz="900" i="1">
                <a:solidFill>
                  <a:srgbClr val="44546A"/>
                </a:solidFill>
                <a:latin typeface="Times New Roman"/>
                <a:cs typeface="Segoe UI"/>
              </a:rPr>
              <a:t> Seleccionar proyecto</a:t>
            </a:r>
            <a:r>
              <a:rPr lang="es-ES" sz="900" i="1">
                <a:solidFill>
                  <a:srgbClr val="44546A"/>
                </a:solidFill>
                <a:latin typeface="Times New Roman"/>
                <a:cs typeface="Times New Roman"/>
              </a:rPr>
              <a:t> </a:t>
            </a:r>
          </a:p>
        </p:txBody>
      </p:sp>
    </p:spTree>
    <p:extLst>
      <p:ext uri="{BB962C8B-B14F-4D97-AF65-F5344CB8AC3E}">
        <p14:creationId xmlns:p14="http://schemas.microsoft.com/office/powerpoint/2010/main" val="2442807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BD8CBF-1782-456F-AF12-36CD021CCCF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magen que contiene electrónica, circuito&#10;&#10;Descripción generada automáticamente">
            <a:extLst>
              <a:ext uri="{FF2B5EF4-FFF2-40B4-BE49-F238E27FC236}">
                <a16:creationId xmlns:a16="http://schemas.microsoft.com/office/drawing/2014/main" id="{39D63DB7-4B39-4099-B518-580EFB15E24F}"/>
              </a:ext>
            </a:extLst>
          </p:cNvPr>
          <p:cNvPicPr>
            <a:picLocks noChangeAspect="1"/>
          </p:cNvPicPr>
          <p:nvPr/>
        </p:nvPicPr>
        <p:blipFill rotWithShape="1">
          <a:blip r:embed="rId2">
            <a:duotone>
              <a:schemeClr val="bg2">
                <a:shade val="45000"/>
                <a:satMod val="135000"/>
              </a:schemeClr>
              <a:prstClr val="white"/>
            </a:duotone>
            <a:alphaModFix amt="35000"/>
          </a:blip>
          <a:srcRect t="15730"/>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18A186C0-DD3C-4FF4-B165-943244CBD11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5F17F433-F8C1-494A-B17A-90C4EFD1E953}"/>
              </a:ext>
            </a:extLst>
          </p:cNvPr>
          <p:cNvSpPr>
            <a:spLocks noGrp="1"/>
          </p:cNvSpPr>
          <p:nvPr>
            <p:ph type="title"/>
          </p:nvPr>
        </p:nvSpPr>
        <p:spPr>
          <a:xfrm>
            <a:off x="581192" y="702156"/>
            <a:ext cx="11029616" cy="1013800"/>
          </a:xfrm>
        </p:spPr>
        <p:txBody>
          <a:bodyPr>
            <a:normAutofit/>
          </a:bodyPr>
          <a:lstStyle/>
          <a:p>
            <a:r>
              <a:rPr lang="es-ES"/>
              <a:t>1	MARCO TEÓRICO</a:t>
            </a:r>
          </a:p>
        </p:txBody>
      </p:sp>
      <p:grpSp>
        <p:nvGrpSpPr>
          <p:cNvPr id="13" name="Group 12">
            <a:extLst>
              <a:ext uri="{FF2B5EF4-FFF2-40B4-BE49-F238E27FC236}">
                <a16:creationId xmlns:a16="http://schemas.microsoft.com/office/drawing/2014/main" id="{7E6B15A5-F4B5-4786-934F-E57C7FA30298}"/>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4" name="Rectangle 13">
              <a:extLst>
                <a:ext uri="{FF2B5EF4-FFF2-40B4-BE49-F238E27FC236}">
                  <a16:creationId xmlns:a16="http://schemas.microsoft.com/office/drawing/2014/main" id="{64C8356C-9FE6-4DFB-8DBF-FDC1EE31020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5DDAF1C0-5210-43EC-A140-4032C6EBE84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71A89CEF-B8CB-4CA8-BD58-AE4392F250B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3" name="Marcador de contenido 2">
            <a:extLst>
              <a:ext uri="{FF2B5EF4-FFF2-40B4-BE49-F238E27FC236}">
                <a16:creationId xmlns:a16="http://schemas.microsoft.com/office/drawing/2014/main" id="{D4589CCE-0A02-419E-BAC6-A9E2B5B48B46}"/>
              </a:ext>
            </a:extLst>
          </p:cNvPr>
          <p:cNvSpPr>
            <a:spLocks noGrp="1"/>
          </p:cNvSpPr>
          <p:nvPr>
            <p:ph idx="1"/>
          </p:nvPr>
        </p:nvSpPr>
        <p:spPr>
          <a:xfrm>
            <a:off x="581193" y="1217048"/>
            <a:ext cx="8465154" cy="4422785"/>
          </a:xfrm>
        </p:spPr>
        <p:txBody>
          <a:bodyPr>
            <a:normAutofit/>
          </a:bodyPr>
          <a:lstStyle/>
          <a:p>
            <a:pPr marL="305435" indent="-305435"/>
            <a:r>
              <a:rPr lang="es-ES"/>
              <a:t>1.1 Servicio WEB</a:t>
            </a:r>
          </a:p>
          <a:p>
            <a:pPr marL="629920" lvl="1" indent="-305435" algn="just"/>
            <a:r>
              <a:rPr lang="es-ES">
                <a:ea typeface="+mn-lt"/>
                <a:cs typeface="+mn-lt"/>
              </a:rPr>
              <a:t>Un servicio web es un sistema software diseñado para soportar la interacción máquina-a-máquina, a través de una red, de forma interoperable. Cuenta con una interfaz descrita en un formato procesable por un equipo informático (específicamente en WSDL), a través de la que es posible interactuar con el mismo mediante el intercambio de mensajes SOAP, típicamente transmitidos usando serialización XML sobre HTTP conjuntamente con otros estándares web.</a:t>
            </a:r>
          </a:p>
          <a:p>
            <a:pPr marL="629920" lvl="1" indent="-305435" algn="just"/>
            <a:r>
              <a:rPr lang="es-ES">
                <a:ea typeface="+mn-lt"/>
                <a:cs typeface="+mn-lt"/>
              </a:rPr>
              <a:t>En la arquitectura de servicios web existen tres partes: proveedor de servicios web, el que pide el servicio web y el publicador. El proveedor de servicios envía al publicador del servicio un fichero WSDL con la definición del servicio web. El que pide el servicio contacta con el publicador y descubre quién es el proveedor (protocolo WSDL) y contacta con el proveedor (protocolo SOAP). El proveedor valida la petición de servicio y envía el dato estructurado en formato XML utilizando el protocolo SOAP. El fichero XML es validado de nuevo por el que pide el servicio utilizando un fichero XSD.</a:t>
            </a:r>
          </a:p>
        </p:txBody>
      </p:sp>
      <p:sp>
        <p:nvSpPr>
          <p:cNvPr id="6" name="CuadroTexto 5">
            <a:extLst>
              <a:ext uri="{FF2B5EF4-FFF2-40B4-BE49-F238E27FC236}">
                <a16:creationId xmlns:a16="http://schemas.microsoft.com/office/drawing/2014/main" id="{E4FE752D-5F56-4ED7-BB1C-C38CE7451129}"/>
              </a:ext>
            </a:extLst>
          </p:cNvPr>
          <p:cNvSpPr txBox="1"/>
          <p:nvPr/>
        </p:nvSpPr>
        <p:spPr>
          <a:xfrm>
            <a:off x="11817675" y="6457890"/>
            <a:ext cx="374325"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C" sz="2000" b="0" i="0" u="none" strike="noStrike" kern="1200" cap="none" spc="0" normalizeH="0" baseline="0" noProof="0">
                <a:ln>
                  <a:noFill/>
                </a:ln>
                <a:solidFill>
                  <a:prstClr val="white"/>
                </a:solidFill>
                <a:effectLst/>
                <a:uLnTx/>
                <a:uFillTx/>
                <a:latin typeface="Gill Sans MT" panose="020B0502020104020203"/>
                <a:ea typeface="+mn-ea"/>
                <a:cs typeface="+mn-cs"/>
              </a:rPr>
              <a:t>3</a:t>
            </a:r>
          </a:p>
        </p:txBody>
      </p:sp>
      <p:pic>
        <p:nvPicPr>
          <p:cNvPr id="7" name="Imagen 7" descr="Diagrama&#10;&#10;Descripción generada automáticamente">
            <a:extLst>
              <a:ext uri="{FF2B5EF4-FFF2-40B4-BE49-F238E27FC236}">
                <a16:creationId xmlns:a16="http://schemas.microsoft.com/office/drawing/2014/main" id="{24F75162-33D9-48A6-A88E-1DA279D2D4A0}"/>
              </a:ext>
            </a:extLst>
          </p:cNvPr>
          <p:cNvPicPr>
            <a:picLocks noChangeAspect="1"/>
          </p:cNvPicPr>
          <p:nvPr/>
        </p:nvPicPr>
        <p:blipFill>
          <a:blip r:embed="rId3"/>
          <a:stretch>
            <a:fillRect/>
          </a:stretch>
        </p:blipFill>
        <p:spPr>
          <a:xfrm>
            <a:off x="4317085" y="5349323"/>
            <a:ext cx="2203669" cy="1610804"/>
          </a:xfrm>
          <a:prstGeom prst="rect">
            <a:avLst/>
          </a:prstGeom>
        </p:spPr>
      </p:pic>
      <p:sp>
        <p:nvSpPr>
          <p:cNvPr id="8" name="Rectángulo 7">
            <a:extLst>
              <a:ext uri="{FF2B5EF4-FFF2-40B4-BE49-F238E27FC236}">
                <a16:creationId xmlns:a16="http://schemas.microsoft.com/office/drawing/2014/main" id="{059D2657-7959-4C0F-B289-924A26FD5161}"/>
              </a:ext>
            </a:extLst>
          </p:cNvPr>
          <p:cNvSpPr/>
          <p:nvPr/>
        </p:nvSpPr>
        <p:spPr>
          <a:xfrm>
            <a:off x="9383697" y="0"/>
            <a:ext cx="280830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ES">
                <a:solidFill>
                  <a:srgbClr val="FFFF00"/>
                </a:solidFill>
              </a:rPr>
              <a:t>MARCO TEÓRICO</a:t>
            </a:r>
          </a:p>
          <a:p>
            <a:r>
              <a:rPr lang="es-ES">
                <a:solidFill>
                  <a:schemeClr val="bg1"/>
                </a:solidFill>
              </a:rPr>
              <a:t>DESARROLLO</a:t>
            </a:r>
          </a:p>
          <a:p>
            <a:pPr lvl="1"/>
            <a:r>
              <a:rPr lang="es-ES">
                <a:solidFill>
                  <a:schemeClr val="bg1"/>
                </a:solidFill>
              </a:rPr>
              <a:t>OBJETIVO</a:t>
            </a:r>
          </a:p>
          <a:p>
            <a:pPr lvl="1"/>
            <a:r>
              <a:rPr lang="es-ES">
                <a:solidFill>
                  <a:schemeClr val="bg1"/>
                </a:solidFill>
              </a:rPr>
              <a:t>Diseño de la Base de Datos</a:t>
            </a:r>
          </a:p>
          <a:p>
            <a:pPr lvl="1"/>
            <a:r>
              <a:rPr lang="es-ES">
                <a:solidFill>
                  <a:schemeClr val="bg1"/>
                </a:solidFill>
              </a:rPr>
              <a:t>Creación de la Base de Datos</a:t>
            </a:r>
          </a:p>
          <a:p>
            <a:pPr lvl="1"/>
            <a:r>
              <a:rPr lang="es-ES">
                <a:solidFill>
                  <a:schemeClr val="bg1"/>
                </a:solidFill>
              </a:rPr>
              <a:t>Creación del proyecto</a:t>
            </a:r>
          </a:p>
          <a:p>
            <a:pPr lvl="1"/>
            <a:r>
              <a:rPr lang="es-ES">
                <a:solidFill>
                  <a:schemeClr val="bg1"/>
                </a:solidFill>
              </a:rPr>
              <a:t>Creación del cliente</a:t>
            </a:r>
          </a:p>
          <a:p>
            <a:r>
              <a:rPr lang="es-ES">
                <a:solidFill>
                  <a:schemeClr val="bg1"/>
                </a:solidFill>
              </a:rPr>
              <a:t>CONCLUSIONES</a:t>
            </a:r>
          </a:p>
          <a:p>
            <a:r>
              <a:rPr lang="es-ES">
                <a:solidFill>
                  <a:schemeClr val="bg1"/>
                </a:solidFill>
              </a:rPr>
              <a:t>RECOMENDACIONES</a:t>
            </a:r>
          </a:p>
          <a:p>
            <a:r>
              <a:rPr lang="es-ES">
                <a:solidFill>
                  <a:schemeClr val="bg1"/>
                </a:solidFill>
              </a:rPr>
              <a:t>BIBLIOGRAFÍA</a:t>
            </a:r>
          </a:p>
        </p:txBody>
      </p:sp>
      <p:sp>
        <p:nvSpPr>
          <p:cNvPr id="4" name="Marcador de número de diapositiva 3">
            <a:extLst>
              <a:ext uri="{FF2B5EF4-FFF2-40B4-BE49-F238E27FC236}">
                <a16:creationId xmlns:a16="http://schemas.microsoft.com/office/drawing/2014/main" id="{6F3E88D6-F3C9-4E33-8697-7435FE27A111}"/>
              </a:ext>
            </a:extLst>
          </p:cNvPr>
          <p:cNvSpPr>
            <a:spLocks noGrp="1"/>
          </p:cNvSpPr>
          <p:nvPr>
            <p:ph type="sldNum" sz="quarter" idx="12"/>
          </p:nvPr>
        </p:nvSpPr>
        <p:spPr/>
        <p:txBody>
          <a:bodyPr/>
          <a:lstStyle/>
          <a:p>
            <a:fld id="{D57F1E4F-1CFF-5643-939E-217C01CDF565}" type="slidenum">
              <a:rPr lang="en-US" dirty="0"/>
              <a:pPr/>
              <a:t>2</a:t>
            </a:fld>
            <a:endParaRPr lang="es-ES"/>
          </a:p>
        </p:txBody>
      </p:sp>
    </p:spTree>
    <p:extLst>
      <p:ext uri="{BB962C8B-B14F-4D97-AF65-F5344CB8AC3E}">
        <p14:creationId xmlns:p14="http://schemas.microsoft.com/office/powerpoint/2010/main" val="4055572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404549-B4DC-481C-926C-DED3EF1C58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8FD5CD-351E-4B06-8B78-BD5102D009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CuadroTexto 5">
            <a:extLst>
              <a:ext uri="{FF2B5EF4-FFF2-40B4-BE49-F238E27FC236}">
                <a16:creationId xmlns:a16="http://schemas.microsoft.com/office/drawing/2014/main" id="{2598B2BC-2FB6-45C4-AF9B-08245DD2C65C}"/>
              </a:ext>
            </a:extLst>
          </p:cNvPr>
          <p:cNvSpPr txBox="1"/>
          <p:nvPr/>
        </p:nvSpPr>
        <p:spPr>
          <a:xfrm>
            <a:off x="11691891" y="6457890"/>
            <a:ext cx="500109"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C" sz="2000" b="0" i="0" u="none" strike="noStrike" kern="1200" cap="none" spc="0" normalizeH="0" baseline="0" noProof="0">
                <a:ln>
                  <a:noFill/>
                </a:ln>
                <a:solidFill>
                  <a:prstClr val="white"/>
                </a:solidFill>
                <a:effectLst/>
                <a:uLnTx/>
                <a:uFillTx/>
                <a:latin typeface="Gill Sans MT" panose="020B0502020104020203"/>
                <a:ea typeface="+mn-ea"/>
                <a:cs typeface="+mn-cs"/>
              </a:rPr>
              <a:t>10</a:t>
            </a:r>
          </a:p>
        </p:txBody>
      </p:sp>
      <p:sp>
        <p:nvSpPr>
          <p:cNvPr id="3" name="CuadroTexto 2">
            <a:extLst>
              <a:ext uri="{FF2B5EF4-FFF2-40B4-BE49-F238E27FC236}">
                <a16:creationId xmlns:a16="http://schemas.microsoft.com/office/drawing/2014/main" id="{971CED2B-E7C8-414B-A91D-DA477D816311}"/>
              </a:ext>
            </a:extLst>
          </p:cNvPr>
          <p:cNvSpPr txBox="1"/>
          <p:nvPr/>
        </p:nvSpPr>
        <p:spPr>
          <a:xfrm>
            <a:off x="569344" y="1230702"/>
            <a:ext cx="3462067"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EC" sz="2800">
                <a:solidFill>
                  <a:srgbClr val="FFFFFF"/>
                </a:solidFill>
                <a:ea typeface="+mn-lt"/>
                <a:cs typeface="+mn-lt"/>
              </a:rPr>
              <a:t>Crear la conexión de la base de datos</a:t>
            </a:r>
            <a:endParaRPr lang="es-ES" sz="2800">
              <a:solidFill>
                <a:srgbClr val="FFFFFF"/>
              </a:solidFill>
              <a:ea typeface="+mn-lt"/>
              <a:cs typeface="+mn-lt"/>
            </a:endParaRPr>
          </a:p>
          <a:p>
            <a:pPr marL="285750" indent="-285750">
              <a:buFont typeface="Arial"/>
              <a:buChar char="•"/>
            </a:pPr>
            <a:r>
              <a:rPr lang="es-EC" sz="2800">
                <a:solidFill>
                  <a:srgbClr val="FFFFFF"/>
                </a:solidFill>
                <a:ea typeface="+mn-lt"/>
                <a:cs typeface="+mn-lt"/>
              </a:rPr>
              <a:t>Agregar nuevo elemento ADO </a:t>
            </a:r>
            <a:r>
              <a:rPr lang="es-EC" sz="2800" err="1">
                <a:solidFill>
                  <a:srgbClr val="FFFFFF"/>
                </a:solidFill>
                <a:ea typeface="+mn-lt"/>
                <a:cs typeface="+mn-lt"/>
              </a:rPr>
              <a:t>Entity</a:t>
            </a:r>
            <a:r>
              <a:rPr lang="es-EC" sz="2800">
                <a:solidFill>
                  <a:srgbClr val="FFFFFF"/>
                </a:solidFill>
                <a:ea typeface="+mn-lt"/>
                <a:cs typeface="+mn-lt"/>
              </a:rPr>
              <a:t> Data </a:t>
            </a:r>
            <a:r>
              <a:rPr lang="es-EC" sz="2800" err="1">
                <a:solidFill>
                  <a:srgbClr val="FFFFFF"/>
                </a:solidFill>
                <a:ea typeface="+mn-lt"/>
                <a:cs typeface="+mn-lt"/>
              </a:rPr>
              <a:t>Model</a:t>
            </a:r>
            <a:r>
              <a:rPr lang="es-EC" sz="2800">
                <a:solidFill>
                  <a:srgbClr val="FFFFFF"/>
                </a:solidFill>
                <a:ea typeface="+mn-lt"/>
                <a:cs typeface="+mn-lt"/>
              </a:rPr>
              <a:t>. </a:t>
            </a:r>
            <a:r>
              <a:rPr lang="es-EC" sz="2800" err="1">
                <a:solidFill>
                  <a:srgbClr val="FFFFFF"/>
                </a:solidFill>
                <a:ea typeface="+mn-lt"/>
                <a:cs typeface="+mn-lt"/>
              </a:rPr>
              <a:t>Clid</a:t>
            </a:r>
            <a:r>
              <a:rPr lang="es-EC" sz="2800">
                <a:solidFill>
                  <a:srgbClr val="FFFFFF"/>
                </a:solidFill>
                <a:ea typeface="+mn-lt"/>
                <a:cs typeface="+mn-lt"/>
              </a:rPr>
              <a:t> derecho sobre la aplicación + Agregar + Nuevo elemento.</a:t>
            </a:r>
            <a:endParaRPr lang="es-ES" sz="2800">
              <a:solidFill>
                <a:srgbClr val="FFFFFF"/>
              </a:solidFill>
              <a:ea typeface="+mn-lt"/>
              <a:cs typeface="+mn-lt"/>
            </a:endParaRPr>
          </a:p>
          <a:p>
            <a:endParaRPr lang="es-ES" sz="2800">
              <a:solidFill>
                <a:srgbClr val="FFFFFF"/>
              </a:solidFill>
              <a:latin typeface="Times New Roman"/>
              <a:cs typeface="Times New Roman"/>
            </a:endParaRPr>
          </a:p>
        </p:txBody>
      </p:sp>
      <p:sp>
        <p:nvSpPr>
          <p:cNvPr id="4" name="Rectángulo 3">
            <a:extLst>
              <a:ext uri="{FF2B5EF4-FFF2-40B4-BE49-F238E27FC236}">
                <a16:creationId xmlns:a16="http://schemas.microsoft.com/office/drawing/2014/main" id="{0E3CA9C8-214E-4E99-9B68-48472AFA51AF}"/>
              </a:ext>
            </a:extLst>
          </p:cNvPr>
          <p:cNvSpPr/>
          <p:nvPr/>
        </p:nvSpPr>
        <p:spPr>
          <a:xfrm>
            <a:off x="9383697" y="0"/>
            <a:ext cx="280830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ES">
                <a:solidFill>
                  <a:schemeClr val="bg1"/>
                </a:solidFill>
              </a:rPr>
              <a:t>MARCO TEÓRICO</a:t>
            </a:r>
          </a:p>
          <a:p>
            <a:r>
              <a:rPr lang="es-ES">
                <a:solidFill>
                  <a:schemeClr val="bg1"/>
                </a:solidFill>
              </a:rPr>
              <a:t>DESARROLLO</a:t>
            </a:r>
          </a:p>
          <a:p>
            <a:pPr lvl="1"/>
            <a:r>
              <a:rPr lang="es-ES">
                <a:solidFill>
                  <a:schemeClr val="bg1"/>
                </a:solidFill>
              </a:rPr>
              <a:t>OBJETIVO</a:t>
            </a:r>
          </a:p>
          <a:p>
            <a:pPr lvl="1"/>
            <a:r>
              <a:rPr lang="es-ES">
                <a:solidFill>
                  <a:schemeClr val="bg1"/>
                </a:solidFill>
              </a:rPr>
              <a:t>Diseño de la Base de Datos</a:t>
            </a:r>
          </a:p>
          <a:p>
            <a:pPr lvl="1"/>
            <a:r>
              <a:rPr lang="es-ES">
                <a:solidFill>
                  <a:schemeClr val="bg1"/>
                </a:solidFill>
              </a:rPr>
              <a:t>Creación de la Base de Datos</a:t>
            </a:r>
          </a:p>
          <a:p>
            <a:pPr lvl="1"/>
            <a:r>
              <a:rPr lang="es-ES">
                <a:solidFill>
                  <a:srgbClr val="FFFF00"/>
                </a:solidFill>
              </a:rPr>
              <a:t>Creación del proyecto</a:t>
            </a:r>
          </a:p>
          <a:p>
            <a:pPr lvl="1"/>
            <a:r>
              <a:rPr lang="es-ES">
                <a:solidFill>
                  <a:schemeClr val="bg1"/>
                </a:solidFill>
              </a:rPr>
              <a:t>Creación del cliente</a:t>
            </a:r>
          </a:p>
          <a:p>
            <a:r>
              <a:rPr lang="es-ES">
                <a:solidFill>
                  <a:schemeClr val="bg1"/>
                </a:solidFill>
              </a:rPr>
              <a:t>CONCLUSIONES</a:t>
            </a:r>
          </a:p>
          <a:p>
            <a:r>
              <a:rPr lang="es-ES">
                <a:solidFill>
                  <a:schemeClr val="bg1"/>
                </a:solidFill>
              </a:rPr>
              <a:t>RECOMENDACIONES</a:t>
            </a:r>
          </a:p>
          <a:p>
            <a:r>
              <a:rPr lang="es-ES">
                <a:solidFill>
                  <a:schemeClr val="bg1"/>
                </a:solidFill>
              </a:rPr>
              <a:t>BIBLIOGRAFÍA</a:t>
            </a:r>
          </a:p>
        </p:txBody>
      </p:sp>
      <p:sp>
        <p:nvSpPr>
          <p:cNvPr id="5" name="Marcador de número de diapositiva 4">
            <a:extLst>
              <a:ext uri="{FF2B5EF4-FFF2-40B4-BE49-F238E27FC236}">
                <a16:creationId xmlns:a16="http://schemas.microsoft.com/office/drawing/2014/main" id="{5C4CC442-F207-4D93-8806-CDAF1E01EEB7}"/>
              </a:ext>
            </a:extLst>
          </p:cNvPr>
          <p:cNvSpPr>
            <a:spLocks noGrp="1"/>
          </p:cNvSpPr>
          <p:nvPr>
            <p:ph type="sldNum" sz="quarter" idx="12"/>
          </p:nvPr>
        </p:nvSpPr>
        <p:spPr/>
        <p:txBody>
          <a:bodyPr/>
          <a:lstStyle/>
          <a:p>
            <a:fld id="{D57F1E4F-1CFF-5643-939E-217C01CDF565}" type="slidenum">
              <a:rPr lang="en-US" dirty="0"/>
              <a:pPr/>
              <a:t>20</a:t>
            </a:fld>
            <a:endParaRPr lang="es-ES"/>
          </a:p>
        </p:txBody>
      </p:sp>
      <p:pic>
        <p:nvPicPr>
          <p:cNvPr id="7" name="Imagen 7" descr="Interfaz de usuario gráfica, Texto, Aplicación&#10;&#10;Descripción generada automáticamente">
            <a:extLst>
              <a:ext uri="{FF2B5EF4-FFF2-40B4-BE49-F238E27FC236}">
                <a16:creationId xmlns:a16="http://schemas.microsoft.com/office/drawing/2014/main" id="{8C4B4327-19D6-4E6B-A7BA-53899CEA391D}"/>
              </a:ext>
            </a:extLst>
          </p:cNvPr>
          <p:cNvPicPr>
            <a:picLocks noChangeAspect="1"/>
          </p:cNvPicPr>
          <p:nvPr/>
        </p:nvPicPr>
        <p:blipFill>
          <a:blip r:embed="rId2"/>
          <a:stretch>
            <a:fillRect/>
          </a:stretch>
        </p:blipFill>
        <p:spPr>
          <a:xfrm>
            <a:off x="4835016" y="829662"/>
            <a:ext cx="3959705" cy="2438221"/>
          </a:xfrm>
          <a:prstGeom prst="rect">
            <a:avLst/>
          </a:prstGeom>
        </p:spPr>
      </p:pic>
      <p:sp>
        <p:nvSpPr>
          <p:cNvPr id="8" name="CuadroTexto 7">
            <a:extLst>
              <a:ext uri="{FF2B5EF4-FFF2-40B4-BE49-F238E27FC236}">
                <a16:creationId xmlns:a16="http://schemas.microsoft.com/office/drawing/2014/main" id="{941B98CA-0CDD-4ABE-B34C-AA962BB9D138}"/>
              </a:ext>
            </a:extLst>
          </p:cNvPr>
          <p:cNvSpPr txBox="1"/>
          <p:nvPr/>
        </p:nvSpPr>
        <p:spPr>
          <a:xfrm>
            <a:off x="6090250" y="3257909"/>
            <a:ext cx="1219200" cy="5386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s-EC" sz="1100">
              <a:latin typeface="Calibri"/>
              <a:cs typeface="Segoe UI"/>
            </a:endParaRPr>
          </a:p>
          <a:p>
            <a:pPr algn="ctr"/>
            <a:r>
              <a:rPr lang="es-EC" sz="900" i="1">
                <a:solidFill>
                  <a:srgbClr val="44546A"/>
                </a:solidFill>
                <a:latin typeface="Calibri"/>
                <a:cs typeface="Segoe UI"/>
              </a:rPr>
              <a:t>Ilustración </a:t>
            </a:r>
            <a:r>
              <a:rPr lang="es-EC" sz="900" i="1">
                <a:latin typeface="Calibri"/>
                <a:cs typeface="Segoe UI"/>
              </a:rPr>
              <a:t>63</a:t>
            </a:r>
            <a:r>
              <a:rPr lang="es-EC" sz="900" i="1">
                <a:solidFill>
                  <a:srgbClr val="44546A"/>
                </a:solidFill>
                <a:latin typeface="Calibri"/>
                <a:cs typeface="Segoe UI"/>
              </a:rPr>
              <a:t> Entity Data Model</a:t>
            </a:r>
            <a:r>
              <a:rPr lang="es-ES" sz="900" i="1">
                <a:solidFill>
                  <a:srgbClr val="44546A"/>
                </a:solidFill>
                <a:latin typeface="Calibri"/>
                <a:cs typeface="Calibri"/>
              </a:rPr>
              <a:t> </a:t>
            </a:r>
          </a:p>
        </p:txBody>
      </p:sp>
      <p:pic>
        <p:nvPicPr>
          <p:cNvPr id="10" name="Imagen 11" descr="Interfaz de usuario gráfica, Texto, Aplicación, Correo electrónico&#10;&#10;Descripción generada automáticamente">
            <a:extLst>
              <a:ext uri="{FF2B5EF4-FFF2-40B4-BE49-F238E27FC236}">
                <a16:creationId xmlns:a16="http://schemas.microsoft.com/office/drawing/2014/main" id="{8FB71B8F-CF83-4047-8E0E-03BF2BC10ED8}"/>
              </a:ext>
            </a:extLst>
          </p:cNvPr>
          <p:cNvPicPr>
            <a:picLocks noChangeAspect="1"/>
          </p:cNvPicPr>
          <p:nvPr/>
        </p:nvPicPr>
        <p:blipFill>
          <a:blip r:embed="rId3"/>
          <a:stretch>
            <a:fillRect/>
          </a:stretch>
        </p:blipFill>
        <p:spPr>
          <a:xfrm>
            <a:off x="5357003" y="3761925"/>
            <a:ext cx="2843843" cy="2597809"/>
          </a:xfrm>
          <a:prstGeom prst="rect">
            <a:avLst/>
          </a:prstGeom>
        </p:spPr>
      </p:pic>
      <p:sp>
        <p:nvSpPr>
          <p:cNvPr id="12" name="CuadroTexto 11">
            <a:extLst>
              <a:ext uri="{FF2B5EF4-FFF2-40B4-BE49-F238E27FC236}">
                <a16:creationId xmlns:a16="http://schemas.microsoft.com/office/drawing/2014/main" id="{F559A8BD-2015-450C-B33D-E4D0466485C6}"/>
              </a:ext>
            </a:extLst>
          </p:cNvPr>
          <p:cNvSpPr txBox="1"/>
          <p:nvPr/>
        </p:nvSpPr>
        <p:spPr>
          <a:xfrm>
            <a:off x="6032739" y="6190891"/>
            <a:ext cx="1348597" cy="5386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s-EC" sz="1100">
              <a:latin typeface="Calibri"/>
              <a:cs typeface="Segoe UI"/>
            </a:endParaRPr>
          </a:p>
          <a:p>
            <a:pPr algn="ctr"/>
            <a:r>
              <a:rPr lang="es-EC" sz="900" i="1">
                <a:solidFill>
                  <a:srgbClr val="44546A"/>
                </a:solidFill>
                <a:latin typeface="Calibri"/>
                <a:cs typeface="Segoe UI"/>
              </a:rPr>
              <a:t>Ilustración </a:t>
            </a:r>
            <a:r>
              <a:rPr lang="es-EC" sz="900" i="1">
                <a:latin typeface="Calibri"/>
                <a:cs typeface="Segoe UI"/>
              </a:rPr>
              <a:t>64</a:t>
            </a:r>
            <a:r>
              <a:rPr lang="es-EC" sz="900" i="1">
                <a:solidFill>
                  <a:srgbClr val="44546A"/>
                </a:solidFill>
                <a:latin typeface="Calibri"/>
                <a:cs typeface="Segoe UI"/>
              </a:rPr>
              <a:t> Code From Database</a:t>
            </a:r>
            <a:r>
              <a:rPr lang="es-ES" sz="900" i="1">
                <a:solidFill>
                  <a:srgbClr val="44546A"/>
                </a:solidFill>
                <a:latin typeface="Calibri"/>
                <a:cs typeface="Calibri"/>
              </a:rPr>
              <a:t> </a:t>
            </a:r>
          </a:p>
        </p:txBody>
      </p:sp>
    </p:spTree>
    <p:extLst>
      <p:ext uri="{BB962C8B-B14F-4D97-AF65-F5344CB8AC3E}">
        <p14:creationId xmlns:p14="http://schemas.microsoft.com/office/powerpoint/2010/main" val="22040387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404549-B4DC-481C-926C-DED3EF1C58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8FD5CD-351E-4B06-8B78-BD5102D009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CuadroTexto 5">
            <a:extLst>
              <a:ext uri="{FF2B5EF4-FFF2-40B4-BE49-F238E27FC236}">
                <a16:creationId xmlns:a16="http://schemas.microsoft.com/office/drawing/2014/main" id="{2598B2BC-2FB6-45C4-AF9B-08245DD2C65C}"/>
              </a:ext>
            </a:extLst>
          </p:cNvPr>
          <p:cNvSpPr txBox="1"/>
          <p:nvPr/>
        </p:nvSpPr>
        <p:spPr>
          <a:xfrm>
            <a:off x="11691891" y="6457890"/>
            <a:ext cx="500109"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C" sz="2000" b="0" i="0" u="none" strike="noStrike" kern="1200" cap="none" spc="0" normalizeH="0" baseline="0" noProof="0">
                <a:ln>
                  <a:noFill/>
                </a:ln>
                <a:solidFill>
                  <a:prstClr val="white"/>
                </a:solidFill>
                <a:effectLst/>
                <a:uLnTx/>
                <a:uFillTx/>
                <a:latin typeface="Gill Sans MT" panose="020B0502020104020203"/>
                <a:ea typeface="+mn-ea"/>
                <a:cs typeface="+mn-cs"/>
              </a:rPr>
              <a:t>10</a:t>
            </a:r>
          </a:p>
        </p:txBody>
      </p:sp>
      <p:sp>
        <p:nvSpPr>
          <p:cNvPr id="2" name="Rectángulo 1">
            <a:extLst>
              <a:ext uri="{FF2B5EF4-FFF2-40B4-BE49-F238E27FC236}">
                <a16:creationId xmlns:a16="http://schemas.microsoft.com/office/drawing/2014/main" id="{3B28F219-147D-430C-B965-7AD1BE9AF08B}"/>
              </a:ext>
            </a:extLst>
          </p:cNvPr>
          <p:cNvSpPr/>
          <p:nvPr/>
        </p:nvSpPr>
        <p:spPr>
          <a:xfrm>
            <a:off x="9383697" y="0"/>
            <a:ext cx="280830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ES">
                <a:solidFill>
                  <a:schemeClr val="bg1"/>
                </a:solidFill>
              </a:rPr>
              <a:t>MARCO TEÓRICO</a:t>
            </a:r>
          </a:p>
          <a:p>
            <a:r>
              <a:rPr lang="es-ES">
                <a:solidFill>
                  <a:schemeClr val="bg1"/>
                </a:solidFill>
              </a:rPr>
              <a:t>DESARROLLO</a:t>
            </a:r>
          </a:p>
          <a:p>
            <a:pPr lvl="1"/>
            <a:r>
              <a:rPr lang="es-ES">
                <a:solidFill>
                  <a:schemeClr val="bg1"/>
                </a:solidFill>
              </a:rPr>
              <a:t>OBJETIVO</a:t>
            </a:r>
          </a:p>
          <a:p>
            <a:pPr lvl="1"/>
            <a:r>
              <a:rPr lang="es-ES">
                <a:solidFill>
                  <a:schemeClr val="bg1"/>
                </a:solidFill>
              </a:rPr>
              <a:t>Diseño de la Base de Datos</a:t>
            </a:r>
          </a:p>
          <a:p>
            <a:pPr lvl="1"/>
            <a:r>
              <a:rPr lang="es-ES">
                <a:solidFill>
                  <a:schemeClr val="bg1"/>
                </a:solidFill>
              </a:rPr>
              <a:t>Creación de la Base de Datos</a:t>
            </a:r>
          </a:p>
          <a:p>
            <a:pPr lvl="1"/>
            <a:r>
              <a:rPr lang="es-ES">
                <a:solidFill>
                  <a:srgbClr val="FFFF00"/>
                </a:solidFill>
              </a:rPr>
              <a:t>Creación del proyecto</a:t>
            </a:r>
          </a:p>
          <a:p>
            <a:pPr lvl="1"/>
            <a:r>
              <a:rPr lang="es-ES">
                <a:solidFill>
                  <a:schemeClr val="bg1"/>
                </a:solidFill>
              </a:rPr>
              <a:t>Creación del cliente</a:t>
            </a:r>
          </a:p>
          <a:p>
            <a:r>
              <a:rPr lang="es-ES">
                <a:solidFill>
                  <a:schemeClr val="bg1"/>
                </a:solidFill>
              </a:rPr>
              <a:t>CONCLUSIONES</a:t>
            </a:r>
          </a:p>
          <a:p>
            <a:r>
              <a:rPr lang="es-ES">
                <a:solidFill>
                  <a:schemeClr val="bg1"/>
                </a:solidFill>
              </a:rPr>
              <a:t>RECOMENDACIONES</a:t>
            </a:r>
          </a:p>
          <a:p>
            <a:r>
              <a:rPr lang="es-ES">
                <a:solidFill>
                  <a:schemeClr val="bg1"/>
                </a:solidFill>
              </a:rPr>
              <a:t>BIBLIOGRAFÍA</a:t>
            </a:r>
          </a:p>
        </p:txBody>
      </p:sp>
      <p:sp>
        <p:nvSpPr>
          <p:cNvPr id="4" name="Marcador de número de diapositiva 3">
            <a:extLst>
              <a:ext uri="{FF2B5EF4-FFF2-40B4-BE49-F238E27FC236}">
                <a16:creationId xmlns:a16="http://schemas.microsoft.com/office/drawing/2014/main" id="{856042E2-626C-47EF-9C11-6D62C0A03F4A}"/>
              </a:ext>
            </a:extLst>
          </p:cNvPr>
          <p:cNvSpPr>
            <a:spLocks noGrp="1"/>
          </p:cNvSpPr>
          <p:nvPr>
            <p:ph type="sldNum" sz="quarter" idx="12"/>
          </p:nvPr>
        </p:nvSpPr>
        <p:spPr/>
        <p:txBody>
          <a:bodyPr/>
          <a:lstStyle/>
          <a:p>
            <a:fld id="{D57F1E4F-1CFF-5643-939E-217C01CDF565}" type="slidenum">
              <a:rPr lang="en-US" dirty="0"/>
              <a:pPr/>
              <a:t>21</a:t>
            </a:fld>
            <a:endParaRPr lang="es-ES"/>
          </a:p>
        </p:txBody>
      </p:sp>
      <p:sp>
        <p:nvSpPr>
          <p:cNvPr id="5" name="CuadroTexto 4">
            <a:extLst>
              <a:ext uri="{FF2B5EF4-FFF2-40B4-BE49-F238E27FC236}">
                <a16:creationId xmlns:a16="http://schemas.microsoft.com/office/drawing/2014/main" id="{4AEBC8F9-CA68-4D76-AD5D-39765D73A9A5}"/>
              </a:ext>
            </a:extLst>
          </p:cNvPr>
          <p:cNvSpPr txBox="1"/>
          <p:nvPr/>
        </p:nvSpPr>
        <p:spPr>
          <a:xfrm>
            <a:off x="569344" y="1230702"/>
            <a:ext cx="3462067"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EC" sz="2800">
                <a:solidFill>
                  <a:srgbClr val="FFFFFF"/>
                </a:solidFill>
                <a:ea typeface="+mn-lt"/>
                <a:cs typeface="+mn-lt"/>
              </a:rPr>
              <a:t>Clic en New </a:t>
            </a:r>
            <a:r>
              <a:rPr lang="es-EC" sz="2800" err="1">
                <a:solidFill>
                  <a:srgbClr val="FFFFFF"/>
                </a:solidFill>
                <a:ea typeface="+mn-lt"/>
                <a:cs typeface="+mn-lt"/>
              </a:rPr>
              <a:t>Connection</a:t>
            </a:r>
          </a:p>
          <a:p>
            <a:pPr marL="285750" indent="-285750">
              <a:buFont typeface="Arial"/>
              <a:buChar char="•"/>
            </a:pPr>
            <a:endParaRPr lang="es-EC" sz="2800">
              <a:solidFill>
                <a:srgbClr val="FFFFFF"/>
              </a:solidFill>
              <a:ea typeface="+mn-lt"/>
              <a:cs typeface="+mn-lt"/>
            </a:endParaRPr>
          </a:p>
          <a:p>
            <a:pPr marL="285750" indent="-285750">
              <a:buFont typeface="Arial"/>
              <a:buChar char="•"/>
            </a:pPr>
            <a:endParaRPr lang="es-EC" sz="2800">
              <a:solidFill>
                <a:srgbClr val="FFFFFF"/>
              </a:solidFill>
              <a:ea typeface="+mn-lt"/>
              <a:cs typeface="+mn-lt"/>
            </a:endParaRPr>
          </a:p>
          <a:p>
            <a:pPr marL="285750" indent="-285750">
              <a:buFont typeface="Arial"/>
              <a:buChar char="•"/>
            </a:pPr>
            <a:endParaRPr lang="es-EC" sz="2800">
              <a:solidFill>
                <a:srgbClr val="FFFFFF"/>
              </a:solidFill>
              <a:ea typeface="+mn-lt"/>
              <a:cs typeface="+mn-lt"/>
            </a:endParaRPr>
          </a:p>
          <a:p>
            <a:pPr marL="285750" indent="-285750">
              <a:buFont typeface="Arial"/>
              <a:buChar char="•"/>
            </a:pPr>
            <a:endParaRPr lang="es-EC" sz="2800">
              <a:solidFill>
                <a:srgbClr val="FFFFFF"/>
              </a:solidFill>
              <a:ea typeface="+mn-lt"/>
              <a:cs typeface="+mn-lt"/>
            </a:endParaRPr>
          </a:p>
          <a:p>
            <a:pPr marL="285750" indent="-285750">
              <a:buFont typeface="Arial"/>
              <a:buChar char="•"/>
            </a:pPr>
            <a:endParaRPr lang="es-EC" sz="2800">
              <a:solidFill>
                <a:srgbClr val="FFFFFF"/>
              </a:solidFill>
              <a:ea typeface="+mn-lt"/>
              <a:cs typeface="+mn-lt"/>
            </a:endParaRPr>
          </a:p>
          <a:p>
            <a:endParaRPr lang="es-EC" sz="2800">
              <a:solidFill>
                <a:srgbClr val="FFFFFF"/>
              </a:solidFill>
              <a:ea typeface="+mn-lt"/>
              <a:cs typeface="+mn-lt"/>
            </a:endParaRPr>
          </a:p>
          <a:p>
            <a:pPr marL="285750" indent="-285750">
              <a:buFont typeface="Arial"/>
              <a:buChar char="•"/>
            </a:pPr>
            <a:endParaRPr lang="es-EC" sz="2800">
              <a:solidFill>
                <a:srgbClr val="FFFFFF"/>
              </a:solidFill>
              <a:ea typeface="+mn-lt"/>
              <a:cs typeface="+mn-lt"/>
            </a:endParaRPr>
          </a:p>
          <a:p>
            <a:pPr marL="285750" indent="-285750">
              <a:buFont typeface="Arial"/>
              <a:buChar char="•"/>
            </a:pPr>
            <a:r>
              <a:rPr lang="es-EC" sz="2800">
                <a:solidFill>
                  <a:srgbClr val="FFFFFF"/>
                </a:solidFill>
                <a:ea typeface="+mn-lt"/>
                <a:cs typeface="+mn-lt"/>
              </a:rPr>
              <a:t>Seleccionar SQL SERVER</a:t>
            </a:r>
          </a:p>
        </p:txBody>
      </p:sp>
      <p:pic>
        <p:nvPicPr>
          <p:cNvPr id="7" name="Imagen 9" descr="Interfaz de usuario gráfica, Texto, Aplicación, Correo electrónico&#10;&#10;Descripción generada automáticamente">
            <a:extLst>
              <a:ext uri="{FF2B5EF4-FFF2-40B4-BE49-F238E27FC236}">
                <a16:creationId xmlns:a16="http://schemas.microsoft.com/office/drawing/2014/main" id="{D2774ADC-DE14-4890-8C60-478AE0584C12}"/>
              </a:ext>
            </a:extLst>
          </p:cNvPr>
          <p:cNvPicPr>
            <a:picLocks noChangeAspect="1"/>
          </p:cNvPicPr>
          <p:nvPr/>
        </p:nvPicPr>
        <p:blipFill>
          <a:blip r:embed="rId2"/>
          <a:stretch>
            <a:fillRect/>
          </a:stretch>
        </p:blipFill>
        <p:spPr>
          <a:xfrm>
            <a:off x="5026414" y="814387"/>
            <a:ext cx="3461889" cy="3115754"/>
          </a:xfrm>
          <a:prstGeom prst="rect">
            <a:avLst/>
          </a:prstGeom>
        </p:spPr>
      </p:pic>
      <p:sp>
        <p:nvSpPr>
          <p:cNvPr id="10" name="CuadroTexto 9">
            <a:extLst>
              <a:ext uri="{FF2B5EF4-FFF2-40B4-BE49-F238E27FC236}">
                <a16:creationId xmlns:a16="http://schemas.microsoft.com/office/drawing/2014/main" id="{F65C05B5-9604-4C92-A632-3E20C96BA74E}"/>
              </a:ext>
            </a:extLst>
          </p:cNvPr>
          <p:cNvSpPr txBox="1"/>
          <p:nvPr/>
        </p:nvSpPr>
        <p:spPr>
          <a:xfrm>
            <a:off x="5874589" y="3919267"/>
            <a:ext cx="162176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s-EC" sz="1100">
              <a:latin typeface="Calibri"/>
              <a:cs typeface="Segoe UI"/>
            </a:endParaRPr>
          </a:p>
          <a:p>
            <a:pPr algn="ctr"/>
            <a:r>
              <a:rPr lang="es-EC" sz="900" i="1">
                <a:solidFill>
                  <a:srgbClr val="44546A"/>
                </a:solidFill>
                <a:latin typeface="Calibri"/>
                <a:cs typeface="Segoe UI"/>
              </a:rPr>
              <a:t>Ilustración </a:t>
            </a:r>
            <a:r>
              <a:rPr lang="es-EC" sz="900" i="1">
                <a:latin typeface="Calibri"/>
                <a:cs typeface="Segoe UI"/>
              </a:rPr>
              <a:t>65</a:t>
            </a:r>
            <a:r>
              <a:rPr lang="es-EC" sz="900" i="1">
                <a:solidFill>
                  <a:srgbClr val="44546A"/>
                </a:solidFill>
                <a:latin typeface="Calibri"/>
                <a:cs typeface="Segoe UI"/>
              </a:rPr>
              <a:t> New Connection</a:t>
            </a:r>
            <a:r>
              <a:rPr lang="es-ES" sz="900" i="1">
                <a:solidFill>
                  <a:srgbClr val="44546A"/>
                </a:solidFill>
                <a:latin typeface="Calibri"/>
                <a:cs typeface="Calibri"/>
              </a:rPr>
              <a:t> </a:t>
            </a:r>
          </a:p>
        </p:txBody>
      </p:sp>
      <p:pic>
        <p:nvPicPr>
          <p:cNvPr id="12" name="Imagen 12" descr="Interfaz de usuario gráfica, Texto, Aplicación&#10;&#10;Descripción generada automáticamente">
            <a:extLst>
              <a:ext uri="{FF2B5EF4-FFF2-40B4-BE49-F238E27FC236}">
                <a16:creationId xmlns:a16="http://schemas.microsoft.com/office/drawing/2014/main" id="{1C0AE8CE-B8EF-4930-9804-DE828939F3F0}"/>
              </a:ext>
            </a:extLst>
          </p:cNvPr>
          <p:cNvPicPr>
            <a:picLocks noChangeAspect="1"/>
          </p:cNvPicPr>
          <p:nvPr/>
        </p:nvPicPr>
        <p:blipFill>
          <a:blip r:embed="rId3"/>
          <a:stretch>
            <a:fillRect/>
          </a:stretch>
        </p:blipFill>
        <p:spPr>
          <a:xfrm>
            <a:off x="5320072" y="4378534"/>
            <a:ext cx="2903328" cy="2011573"/>
          </a:xfrm>
          <a:prstGeom prst="rect">
            <a:avLst/>
          </a:prstGeom>
        </p:spPr>
      </p:pic>
      <p:sp>
        <p:nvSpPr>
          <p:cNvPr id="13" name="CuadroTexto 12">
            <a:extLst>
              <a:ext uri="{FF2B5EF4-FFF2-40B4-BE49-F238E27FC236}">
                <a16:creationId xmlns:a16="http://schemas.microsoft.com/office/drawing/2014/main" id="{C8B39F2B-B47C-4FC2-9B7C-D0B2A65AD446}"/>
              </a:ext>
            </a:extLst>
          </p:cNvPr>
          <p:cNvSpPr txBox="1"/>
          <p:nvPr/>
        </p:nvSpPr>
        <p:spPr>
          <a:xfrm>
            <a:off x="5932098" y="6334664"/>
            <a:ext cx="1693653" cy="5386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s-EC" sz="1100">
              <a:latin typeface="Calibri"/>
              <a:cs typeface="Segoe UI"/>
            </a:endParaRPr>
          </a:p>
          <a:p>
            <a:pPr algn="ctr"/>
            <a:r>
              <a:rPr lang="es-EC" sz="900" i="1">
                <a:solidFill>
                  <a:srgbClr val="44546A"/>
                </a:solidFill>
                <a:latin typeface="Calibri"/>
                <a:cs typeface="Segoe UI"/>
              </a:rPr>
              <a:t>Ilustración </a:t>
            </a:r>
            <a:r>
              <a:rPr lang="es-EC" sz="900" i="1">
                <a:latin typeface="Calibri"/>
                <a:cs typeface="Segoe UI"/>
              </a:rPr>
              <a:t>66</a:t>
            </a:r>
            <a:r>
              <a:rPr lang="es-EC" sz="900" i="1">
                <a:solidFill>
                  <a:srgbClr val="44546A"/>
                </a:solidFill>
                <a:latin typeface="Calibri"/>
                <a:cs typeface="Segoe UI"/>
              </a:rPr>
              <a:t> Seleccionar SQL Server</a:t>
            </a:r>
            <a:r>
              <a:rPr lang="es-ES" sz="900" i="1">
                <a:solidFill>
                  <a:srgbClr val="44546A"/>
                </a:solidFill>
                <a:latin typeface="Calibri"/>
                <a:cs typeface="Calibri"/>
              </a:rPr>
              <a:t> </a:t>
            </a:r>
          </a:p>
        </p:txBody>
      </p:sp>
    </p:spTree>
    <p:extLst>
      <p:ext uri="{BB962C8B-B14F-4D97-AF65-F5344CB8AC3E}">
        <p14:creationId xmlns:p14="http://schemas.microsoft.com/office/powerpoint/2010/main" val="2237407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404549-B4DC-481C-926C-DED3EF1C58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8FD5CD-351E-4B06-8B78-BD5102D009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CuadroTexto 5">
            <a:extLst>
              <a:ext uri="{FF2B5EF4-FFF2-40B4-BE49-F238E27FC236}">
                <a16:creationId xmlns:a16="http://schemas.microsoft.com/office/drawing/2014/main" id="{2598B2BC-2FB6-45C4-AF9B-08245DD2C65C}"/>
              </a:ext>
            </a:extLst>
          </p:cNvPr>
          <p:cNvSpPr txBox="1"/>
          <p:nvPr/>
        </p:nvSpPr>
        <p:spPr>
          <a:xfrm>
            <a:off x="11691891" y="6457890"/>
            <a:ext cx="500109"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C" sz="2000" b="0" i="0" u="none" strike="noStrike" kern="1200" cap="none" spc="0" normalizeH="0" baseline="0" noProof="0">
                <a:ln>
                  <a:noFill/>
                </a:ln>
                <a:solidFill>
                  <a:prstClr val="white"/>
                </a:solidFill>
                <a:effectLst/>
                <a:uLnTx/>
                <a:uFillTx/>
                <a:latin typeface="Gill Sans MT" panose="020B0502020104020203"/>
                <a:ea typeface="+mn-ea"/>
                <a:cs typeface="+mn-cs"/>
              </a:rPr>
              <a:t>10</a:t>
            </a:r>
          </a:p>
        </p:txBody>
      </p:sp>
      <p:sp>
        <p:nvSpPr>
          <p:cNvPr id="3" name="Rectángulo 2">
            <a:extLst>
              <a:ext uri="{FF2B5EF4-FFF2-40B4-BE49-F238E27FC236}">
                <a16:creationId xmlns:a16="http://schemas.microsoft.com/office/drawing/2014/main" id="{34307B55-9B23-49DA-A10E-EA6802823211}"/>
              </a:ext>
            </a:extLst>
          </p:cNvPr>
          <p:cNvSpPr/>
          <p:nvPr/>
        </p:nvSpPr>
        <p:spPr>
          <a:xfrm>
            <a:off x="9383697" y="0"/>
            <a:ext cx="280830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ES">
                <a:solidFill>
                  <a:schemeClr val="bg1"/>
                </a:solidFill>
              </a:rPr>
              <a:t>MARCO TEÓRICO</a:t>
            </a:r>
          </a:p>
          <a:p>
            <a:r>
              <a:rPr lang="es-ES">
                <a:solidFill>
                  <a:schemeClr val="bg1"/>
                </a:solidFill>
              </a:rPr>
              <a:t>DESARROLLO</a:t>
            </a:r>
          </a:p>
          <a:p>
            <a:pPr lvl="1"/>
            <a:r>
              <a:rPr lang="es-ES">
                <a:solidFill>
                  <a:schemeClr val="bg1"/>
                </a:solidFill>
              </a:rPr>
              <a:t>OBJETIVO</a:t>
            </a:r>
          </a:p>
          <a:p>
            <a:pPr lvl="1"/>
            <a:r>
              <a:rPr lang="es-ES">
                <a:solidFill>
                  <a:schemeClr val="bg1"/>
                </a:solidFill>
              </a:rPr>
              <a:t>Diseño de la Base de Datos</a:t>
            </a:r>
          </a:p>
          <a:p>
            <a:pPr lvl="1"/>
            <a:r>
              <a:rPr lang="es-ES">
                <a:solidFill>
                  <a:schemeClr val="bg1"/>
                </a:solidFill>
              </a:rPr>
              <a:t>Creación de la Base de Datos</a:t>
            </a:r>
          </a:p>
          <a:p>
            <a:pPr lvl="1"/>
            <a:r>
              <a:rPr lang="es-ES">
                <a:solidFill>
                  <a:srgbClr val="FFFF00"/>
                </a:solidFill>
              </a:rPr>
              <a:t>Creación del proyecto</a:t>
            </a:r>
          </a:p>
          <a:p>
            <a:pPr lvl="1"/>
            <a:r>
              <a:rPr lang="es-ES">
                <a:solidFill>
                  <a:schemeClr val="bg1"/>
                </a:solidFill>
              </a:rPr>
              <a:t>Creación del cliente</a:t>
            </a:r>
          </a:p>
          <a:p>
            <a:r>
              <a:rPr lang="es-ES">
                <a:solidFill>
                  <a:schemeClr val="bg1"/>
                </a:solidFill>
              </a:rPr>
              <a:t>CONCLUSIONES</a:t>
            </a:r>
          </a:p>
          <a:p>
            <a:r>
              <a:rPr lang="es-ES">
                <a:solidFill>
                  <a:schemeClr val="bg1"/>
                </a:solidFill>
              </a:rPr>
              <a:t>RECOMENDACIONES</a:t>
            </a:r>
          </a:p>
          <a:p>
            <a:r>
              <a:rPr lang="es-ES">
                <a:solidFill>
                  <a:schemeClr val="bg1"/>
                </a:solidFill>
              </a:rPr>
              <a:t>BIBLIOGRAFÍA</a:t>
            </a:r>
          </a:p>
        </p:txBody>
      </p:sp>
      <p:sp>
        <p:nvSpPr>
          <p:cNvPr id="4" name="Marcador de número de diapositiva 3">
            <a:extLst>
              <a:ext uri="{FF2B5EF4-FFF2-40B4-BE49-F238E27FC236}">
                <a16:creationId xmlns:a16="http://schemas.microsoft.com/office/drawing/2014/main" id="{888EFEDA-384A-4B9F-97BD-3A9ADDE54633}"/>
              </a:ext>
            </a:extLst>
          </p:cNvPr>
          <p:cNvSpPr>
            <a:spLocks noGrp="1"/>
          </p:cNvSpPr>
          <p:nvPr>
            <p:ph type="sldNum" sz="quarter" idx="12"/>
          </p:nvPr>
        </p:nvSpPr>
        <p:spPr/>
        <p:txBody>
          <a:bodyPr/>
          <a:lstStyle/>
          <a:p>
            <a:fld id="{D57F1E4F-1CFF-5643-939E-217C01CDF565}" type="slidenum">
              <a:rPr lang="en-US" dirty="0"/>
              <a:pPr/>
              <a:t>22</a:t>
            </a:fld>
            <a:endParaRPr lang="es-ES"/>
          </a:p>
        </p:txBody>
      </p:sp>
      <p:sp>
        <p:nvSpPr>
          <p:cNvPr id="5" name="CuadroTexto 4">
            <a:extLst>
              <a:ext uri="{FF2B5EF4-FFF2-40B4-BE49-F238E27FC236}">
                <a16:creationId xmlns:a16="http://schemas.microsoft.com/office/drawing/2014/main" id="{DE46195E-4598-4C4A-B42C-F6B1E16BE2F1}"/>
              </a:ext>
            </a:extLst>
          </p:cNvPr>
          <p:cNvSpPr txBox="1"/>
          <p:nvPr/>
        </p:nvSpPr>
        <p:spPr>
          <a:xfrm>
            <a:off x="569344" y="1230702"/>
            <a:ext cx="3462067"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s-EC" sz="2800">
                <a:solidFill>
                  <a:srgbClr val="FFFFFF"/>
                </a:solidFill>
                <a:ea typeface="+mn-lt"/>
                <a:cs typeface="+mn-lt"/>
              </a:rPr>
              <a:t>Ingresar credenciales </a:t>
            </a:r>
          </a:p>
          <a:p>
            <a:pPr>
              <a:buFont typeface="Arial"/>
              <a:buChar char="•"/>
            </a:pPr>
            <a:r>
              <a:rPr lang="es-EC" sz="2800">
                <a:solidFill>
                  <a:srgbClr val="FFFFFF"/>
                </a:solidFill>
                <a:ea typeface="+mn-lt"/>
                <a:cs typeface="+mn-lt"/>
              </a:rPr>
              <a:t>Seleccionar la base creada en SQL Server</a:t>
            </a:r>
          </a:p>
          <a:p>
            <a:pPr>
              <a:buFont typeface="Arial"/>
              <a:buChar char="•"/>
            </a:pPr>
            <a:endParaRPr lang="es-EC" sz="2800">
              <a:solidFill>
                <a:srgbClr val="FFFFFF"/>
              </a:solidFill>
              <a:ea typeface="+mn-lt"/>
              <a:cs typeface="+mn-lt"/>
            </a:endParaRPr>
          </a:p>
          <a:p>
            <a:pPr>
              <a:buFont typeface="Arial"/>
              <a:buChar char="•"/>
            </a:pPr>
            <a:endParaRPr lang="es-EC" sz="2800">
              <a:solidFill>
                <a:srgbClr val="FFFFFF"/>
              </a:solidFill>
              <a:ea typeface="+mn-lt"/>
              <a:cs typeface="+mn-lt"/>
            </a:endParaRPr>
          </a:p>
          <a:p>
            <a:pPr>
              <a:buFont typeface="Arial"/>
              <a:buChar char="•"/>
            </a:pPr>
            <a:endParaRPr lang="es-EC" sz="2800">
              <a:solidFill>
                <a:srgbClr val="FFFFFF"/>
              </a:solidFill>
              <a:ea typeface="+mn-lt"/>
              <a:cs typeface="+mn-lt"/>
            </a:endParaRPr>
          </a:p>
          <a:p>
            <a:pPr>
              <a:buFont typeface="Arial"/>
              <a:buChar char="•"/>
            </a:pPr>
            <a:endParaRPr lang="es-EC" sz="2800">
              <a:solidFill>
                <a:srgbClr val="FFFFFF"/>
              </a:solidFill>
              <a:ea typeface="+mn-lt"/>
              <a:cs typeface="+mn-lt"/>
            </a:endParaRPr>
          </a:p>
          <a:p>
            <a:pPr>
              <a:buFont typeface="Arial"/>
              <a:buChar char="•"/>
            </a:pPr>
            <a:r>
              <a:rPr lang="es-EC" sz="2800">
                <a:solidFill>
                  <a:srgbClr val="FFFFFF"/>
                </a:solidFill>
                <a:ea typeface="+mn-lt"/>
                <a:cs typeface="+mn-lt"/>
              </a:rPr>
              <a:t>Clic en </a:t>
            </a:r>
            <a:r>
              <a:rPr lang="es-EC" sz="2800" err="1">
                <a:solidFill>
                  <a:srgbClr val="FFFFFF"/>
                </a:solidFill>
                <a:ea typeface="+mn-lt"/>
                <a:cs typeface="+mn-lt"/>
              </a:rPr>
              <a:t>next</a:t>
            </a:r>
            <a:endParaRPr lang="es-EC" sz="2800">
              <a:solidFill>
                <a:srgbClr val="FFFFFF"/>
              </a:solidFill>
              <a:ea typeface="+mn-lt"/>
              <a:cs typeface="+mn-lt"/>
            </a:endParaRPr>
          </a:p>
          <a:p>
            <a:pPr>
              <a:buFont typeface="Arial"/>
              <a:buChar char="•"/>
            </a:pPr>
            <a:r>
              <a:rPr lang="es-EC" sz="2800">
                <a:solidFill>
                  <a:srgbClr val="FFFFFF"/>
                </a:solidFill>
                <a:ea typeface="+mn-lt"/>
                <a:cs typeface="+mn-lt"/>
              </a:rPr>
              <a:t>Se creará nuestra conexión</a:t>
            </a:r>
          </a:p>
          <a:p>
            <a:pPr marL="285750" indent="-285750">
              <a:buFont typeface="Arial"/>
              <a:buChar char="•"/>
            </a:pPr>
            <a:endParaRPr lang="es-EC" sz="2800">
              <a:solidFill>
                <a:srgbClr val="FFFFFF"/>
              </a:solidFill>
              <a:ea typeface="+mn-lt"/>
              <a:cs typeface="+mn-lt"/>
            </a:endParaRPr>
          </a:p>
        </p:txBody>
      </p:sp>
      <p:pic>
        <p:nvPicPr>
          <p:cNvPr id="7" name="Imagen 9" descr="Interfaz de usuario gráfica, Texto, Aplicación, Correo electrónico&#10;&#10;Descripción generada automáticamente">
            <a:extLst>
              <a:ext uri="{FF2B5EF4-FFF2-40B4-BE49-F238E27FC236}">
                <a16:creationId xmlns:a16="http://schemas.microsoft.com/office/drawing/2014/main" id="{BB919175-2028-4D42-82F0-55704D622B95}"/>
              </a:ext>
            </a:extLst>
          </p:cNvPr>
          <p:cNvPicPr>
            <a:picLocks noChangeAspect="1"/>
          </p:cNvPicPr>
          <p:nvPr/>
        </p:nvPicPr>
        <p:blipFill>
          <a:blip r:embed="rId2"/>
          <a:stretch>
            <a:fillRect/>
          </a:stretch>
        </p:blipFill>
        <p:spPr>
          <a:xfrm>
            <a:off x="5457644" y="687938"/>
            <a:ext cx="2872596" cy="3397409"/>
          </a:xfrm>
          <a:prstGeom prst="rect">
            <a:avLst/>
          </a:prstGeom>
        </p:spPr>
      </p:pic>
      <p:pic>
        <p:nvPicPr>
          <p:cNvPr id="10" name="Imagen 11" descr="Texto&#10;&#10;Descripción generada automáticamente">
            <a:extLst>
              <a:ext uri="{FF2B5EF4-FFF2-40B4-BE49-F238E27FC236}">
                <a16:creationId xmlns:a16="http://schemas.microsoft.com/office/drawing/2014/main" id="{F6644999-439A-4457-B00F-623BBFF43E8D}"/>
              </a:ext>
            </a:extLst>
          </p:cNvPr>
          <p:cNvPicPr>
            <a:picLocks noChangeAspect="1"/>
          </p:cNvPicPr>
          <p:nvPr/>
        </p:nvPicPr>
        <p:blipFill>
          <a:blip r:embed="rId3"/>
          <a:stretch>
            <a:fillRect/>
          </a:stretch>
        </p:blipFill>
        <p:spPr>
          <a:xfrm>
            <a:off x="5560174" y="4548817"/>
            <a:ext cx="2653161" cy="1498480"/>
          </a:xfrm>
          <a:prstGeom prst="rect">
            <a:avLst/>
          </a:prstGeom>
        </p:spPr>
      </p:pic>
    </p:spTree>
    <p:extLst>
      <p:ext uri="{BB962C8B-B14F-4D97-AF65-F5344CB8AC3E}">
        <p14:creationId xmlns:p14="http://schemas.microsoft.com/office/powerpoint/2010/main" val="2084798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404549-B4DC-481C-926C-DED3EF1C58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8FD5CD-351E-4B06-8B78-BD5102D009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CuadroTexto 5">
            <a:extLst>
              <a:ext uri="{FF2B5EF4-FFF2-40B4-BE49-F238E27FC236}">
                <a16:creationId xmlns:a16="http://schemas.microsoft.com/office/drawing/2014/main" id="{2598B2BC-2FB6-45C4-AF9B-08245DD2C65C}"/>
              </a:ext>
            </a:extLst>
          </p:cNvPr>
          <p:cNvSpPr txBox="1"/>
          <p:nvPr/>
        </p:nvSpPr>
        <p:spPr>
          <a:xfrm>
            <a:off x="11691891" y="6457890"/>
            <a:ext cx="500109"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C" sz="2000" b="0" i="0" u="none" strike="noStrike" kern="1200" cap="none" spc="0" normalizeH="0" baseline="0" noProof="0">
                <a:ln>
                  <a:noFill/>
                </a:ln>
                <a:solidFill>
                  <a:prstClr val="white"/>
                </a:solidFill>
                <a:effectLst/>
                <a:uLnTx/>
                <a:uFillTx/>
                <a:latin typeface="Gill Sans MT" panose="020B0502020104020203"/>
                <a:ea typeface="+mn-ea"/>
                <a:cs typeface="+mn-cs"/>
              </a:rPr>
              <a:t>10</a:t>
            </a:r>
          </a:p>
        </p:txBody>
      </p:sp>
      <p:sp>
        <p:nvSpPr>
          <p:cNvPr id="2" name="CuadroTexto 1">
            <a:extLst>
              <a:ext uri="{FF2B5EF4-FFF2-40B4-BE49-F238E27FC236}">
                <a16:creationId xmlns:a16="http://schemas.microsoft.com/office/drawing/2014/main" id="{327EC8CF-09E8-48FC-B18A-3EDB10D40246}"/>
              </a:ext>
            </a:extLst>
          </p:cNvPr>
          <p:cNvSpPr txBox="1"/>
          <p:nvPr/>
        </p:nvSpPr>
        <p:spPr>
          <a:xfrm>
            <a:off x="569344" y="1834551"/>
            <a:ext cx="3390181"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C" sz="2800">
                <a:solidFill>
                  <a:srgbClr val="FFFFFF"/>
                </a:solidFill>
                <a:ea typeface="+mn-lt"/>
                <a:cs typeface="+mn-lt"/>
              </a:rPr>
              <a:t>Agregar nuevo elemento ADO </a:t>
            </a:r>
            <a:r>
              <a:rPr lang="es-EC" sz="2800" err="1">
                <a:solidFill>
                  <a:srgbClr val="FFFFFF"/>
                </a:solidFill>
                <a:ea typeface="+mn-lt"/>
                <a:cs typeface="+mn-lt"/>
              </a:rPr>
              <a:t>Entity</a:t>
            </a:r>
            <a:r>
              <a:rPr lang="es-EC" sz="2800">
                <a:solidFill>
                  <a:srgbClr val="FFFFFF"/>
                </a:solidFill>
                <a:ea typeface="+mn-lt"/>
                <a:cs typeface="+mn-lt"/>
              </a:rPr>
              <a:t> </a:t>
            </a:r>
            <a:r>
              <a:rPr lang="es-EC" sz="2800" err="1">
                <a:solidFill>
                  <a:srgbClr val="FFFFFF"/>
                </a:solidFill>
                <a:ea typeface="+mn-lt"/>
                <a:cs typeface="+mn-lt"/>
              </a:rPr>
              <a:t>From</a:t>
            </a:r>
            <a:r>
              <a:rPr lang="es-EC" sz="2800">
                <a:solidFill>
                  <a:srgbClr val="FFFFFF"/>
                </a:solidFill>
                <a:ea typeface="+mn-lt"/>
                <a:cs typeface="+mn-lt"/>
              </a:rPr>
              <a:t> </a:t>
            </a:r>
            <a:r>
              <a:rPr lang="es-EC" sz="2800" err="1">
                <a:solidFill>
                  <a:srgbClr val="FFFFFF"/>
                </a:solidFill>
                <a:ea typeface="+mn-lt"/>
                <a:cs typeface="+mn-lt"/>
              </a:rPr>
              <a:t>Database</a:t>
            </a:r>
            <a:r>
              <a:rPr lang="es-EC" sz="2800">
                <a:solidFill>
                  <a:srgbClr val="FFFFFF"/>
                </a:solidFill>
                <a:ea typeface="+mn-lt"/>
                <a:cs typeface="+mn-lt"/>
              </a:rPr>
              <a:t>. </a:t>
            </a:r>
            <a:r>
              <a:rPr lang="es-EC" sz="2800" err="1">
                <a:solidFill>
                  <a:srgbClr val="FFFFFF"/>
                </a:solidFill>
                <a:ea typeface="+mn-lt"/>
                <a:cs typeface="+mn-lt"/>
              </a:rPr>
              <a:t>Clid</a:t>
            </a:r>
            <a:r>
              <a:rPr lang="es-EC" sz="2800">
                <a:solidFill>
                  <a:srgbClr val="FFFFFF"/>
                </a:solidFill>
                <a:ea typeface="+mn-lt"/>
                <a:cs typeface="+mn-lt"/>
              </a:rPr>
              <a:t> derecho sobre la aplicación + Agregar + Nuevo elemento.</a:t>
            </a:r>
            <a:endParaRPr lang="es-ES" sz="2800">
              <a:solidFill>
                <a:srgbClr val="FFFFFF"/>
              </a:solidFill>
              <a:ea typeface="+mn-lt"/>
              <a:cs typeface="+mn-lt"/>
            </a:endParaRPr>
          </a:p>
        </p:txBody>
      </p:sp>
      <p:sp>
        <p:nvSpPr>
          <p:cNvPr id="4" name="Rectángulo 3">
            <a:extLst>
              <a:ext uri="{FF2B5EF4-FFF2-40B4-BE49-F238E27FC236}">
                <a16:creationId xmlns:a16="http://schemas.microsoft.com/office/drawing/2014/main" id="{276A7937-25D2-4CB9-8B93-251FA63C01C4}"/>
              </a:ext>
            </a:extLst>
          </p:cNvPr>
          <p:cNvSpPr/>
          <p:nvPr/>
        </p:nvSpPr>
        <p:spPr>
          <a:xfrm>
            <a:off x="9383697" y="0"/>
            <a:ext cx="280830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ES">
                <a:solidFill>
                  <a:schemeClr val="bg1"/>
                </a:solidFill>
              </a:rPr>
              <a:t>MARCO TEÓRICO</a:t>
            </a:r>
          </a:p>
          <a:p>
            <a:r>
              <a:rPr lang="es-ES">
                <a:solidFill>
                  <a:schemeClr val="bg1"/>
                </a:solidFill>
              </a:rPr>
              <a:t>DESARROLLO</a:t>
            </a:r>
          </a:p>
          <a:p>
            <a:pPr lvl="1"/>
            <a:r>
              <a:rPr lang="es-ES">
                <a:solidFill>
                  <a:schemeClr val="bg1"/>
                </a:solidFill>
              </a:rPr>
              <a:t>OBJETIVO</a:t>
            </a:r>
          </a:p>
          <a:p>
            <a:pPr lvl="1"/>
            <a:r>
              <a:rPr lang="es-ES">
                <a:solidFill>
                  <a:schemeClr val="bg1"/>
                </a:solidFill>
              </a:rPr>
              <a:t>Diseño de la Base de Datos</a:t>
            </a:r>
          </a:p>
          <a:p>
            <a:pPr lvl="1"/>
            <a:r>
              <a:rPr lang="es-ES">
                <a:solidFill>
                  <a:schemeClr val="bg1"/>
                </a:solidFill>
              </a:rPr>
              <a:t>Creación de la Base de Datos</a:t>
            </a:r>
          </a:p>
          <a:p>
            <a:pPr lvl="1"/>
            <a:r>
              <a:rPr lang="es-ES">
                <a:solidFill>
                  <a:srgbClr val="FFFF00"/>
                </a:solidFill>
              </a:rPr>
              <a:t>Creación del proyecto</a:t>
            </a:r>
          </a:p>
          <a:p>
            <a:pPr lvl="1"/>
            <a:r>
              <a:rPr lang="es-ES">
                <a:solidFill>
                  <a:schemeClr val="bg1"/>
                </a:solidFill>
              </a:rPr>
              <a:t>Creación del cliente</a:t>
            </a:r>
          </a:p>
          <a:p>
            <a:r>
              <a:rPr lang="es-ES">
                <a:solidFill>
                  <a:schemeClr val="bg1"/>
                </a:solidFill>
              </a:rPr>
              <a:t>CONCLUSIONES</a:t>
            </a:r>
          </a:p>
          <a:p>
            <a:r>
              <a:rPr lang="es-ES">
                <a:solidFill>
                  <a:schemeClr val="bg1"/>
                </a:solidFill>
              </a:rPr>
              <a:t>RECOMENDACIONES</a:t>
            </a:r>
          </a:p>
          <a:p>
            <a:r>
              <a:rPr lang="es-ES">
                <a:solidFill>
                  <a:schemeClr val="bg1"/>
                </a:solidFill>
              </a:rPr>
              <a:t>BIBLIOGRAFÍA</a:t>
            </a:r>
          </a:p>
        </p:txBody>
      </p:sp>
      <p:sp>
        <p:nvSpPr>
          <p:cNvPr id="5" name="Marcador de número de diapositiva 4">
            <a:extLst>
              <a:ext uri="{FF2B5EF4-FFF2-40B4-BE49-F238E27FC236}">
                <a16:creationId xmlns:a16="http://schemas.microsoft.com/office/drawing/2014/main" id="{DE70712D-C3EB-4BB7-8B20-40ADE227DB9C}"/>
              </a:ext>
            </a:extLst>
          </p:cNvPr>
          <p:cNvSpPr>
            <a:spLocks noGrp="1"/>
          </p:cNvSpPr>
          <p:nvPr>
            <p:ph type="sldNum" sz="quarter" idx="12"/>
          </p:nvPr>
        </p:nvSpPr>
        <p:spPr/>
        <p:txBody>
          <a:bodyPr/>
          <a:lstStyle/>
          <a:p>
            <a:fld id="{D57F1E4F-1CFF-5643-939E-217C01CDF565}" type="slidenum">
              <a:rPr lang="en-US" dirty="0"/>
              <a:pPr/>
              <a:t>23</a:t>
            </a:fld>
            <a:endParaRPr lang="es-ES"/>
          </a:p>
        </p:txBody>
      </p:sp>
      <p:pic>
        <p:nvPicPr>
          <p:cNvPr id="7" name="Imagen 7" descr="Captura de pantalla de un celular&#10;&#10;Descripción generada automáticamente">
            <a:extLst>
              <a:ext uri="{FF2B5EF4-FFF2-40B4-BE49-F238E27FC236}">
                <a16:creationId xmlns:a16="http://schemas.microsoft.com/office/drawing/2014/main" id="{A54F9D6C-A69F-4DD5-998D-09EA24C70888}"/>
              </a:ext>
            </a:extLst>
          </p:cNvPr>
          <p:cNvPicPr>
            <a:picLocks noChangeAspect="1"/>
          </p:cNvPicPr>
          <p:nvPr/>
        </p:nvPicPr>
        <p:blipFill>
          <a:blip r:embed="rId2"/>
          <a:stretch>
            <a:fillRect/>
          </a:stretch>
        </p:blipFill>
        <p:spPr>
          <a:xfrm>
            <a:off x="4376108" y="1346260"/>
            <a:ext cx="4762500" cy="3676650"/>
          </a:xfrm>
          <a:prstGeom prst="rect">
            <a:avLst/>
          </a:prstGeom>
        </p:spPr>
      </p:pic>
      <p:sp>
        <p:nvSpPr>
          <p:cNvPr id="8" name="CuadroTexto 7">
            <a:extLst>
              <a:ext uri="{FF2B5EF4-FFF2-40B4-BE49-F238E27FC236}">
                <a16:creationId xmlns:a16="http://schemas.microsoft.com/office/drawing/2014/main" id="{AAB8EFAE-9624-49D2-A707-F9D7322724AB}"/>
              </a:ext>
            </a:extLst>
          </p:cNvPr>
          <p:cNvSpPr txBox="1"/>
          <p:nvPr/>
        </p:nvSpPr>
        <p:spPr>
          <a:xfrm>
            <a:off x="5400135" y="5011947"/>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s-EC" sz="1100">
              <a:latin typeface="Times New Roman"/>
              <a:cs typeface="Segoe UI"/>
            </a:endParaRPr>
          </a:p>
          <a:p>
            <a:pPr algn="ctr"/>
            <a:r>
              <a:rPr lang="es-EC" sz="900" i="1">
                <a:solidFill>
                  <a:srgbClr val="44546A"/>
                </a:solidFill>
                <a:latin typeface="Times New Roman"/>
                <a:cs typeface="Segoe UI"/>
              </a:rPr>
              <a:t>Ilustración </a:t>
            </a:r>
            <a:r>
              <a:rPr lang="es-EC" sz="900" i="1">
                <a:latin typeface="Times New Roman"/>
                <a:cs typeface="Segoe UI"/>
              </a:rPr>
              <a:t>69</a:t>
            </a:r>
            <a:r>
              <a:rPr lang="es-EC" sz="900" i="1">
                <a:solidFill>
                  <a:srgbClr val="44546A"/>
                </a:solidFill>
                <a:latin typeface="Times New Roman"/>
                <a:cs typeface="Segoe UI"/>
              </a:rPr>
              <a:t> Agregar nuevo elemento</a:t>
            </a:r>
            <a:r>
              <a:rPr lang="es-ES" sz="900" i="1">
                <a:solidFill>
                  <a:srgbClr val="44546A"/>
                </a:solidFill>
                <a:latin typeface="Times New Roman"/>
                <a:cs typeface="Times New Roman"/>
              </a:rPr>
              <a:t> </a:t>
            </a:r>
          </a:p>
        </p:txBody>
      </p:sp>
    </p:spTree>
    <p:extLst>
      <p:ext uri="{BB962C8B-B14F-4D97-AF65-F5344CB8AC3E}">
        <p14:creationId xmlns:p14="http://schemas.microsoft.com/office/powerpoint/2010/main" val="11097693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404549-B4DC-481C-926C-DED3EF1C58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8FD5CD-351E-4B06-8B78-BD5102D009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CuadroTexto 5">
            <a:extLst>
              <a:ext uri="{FF2B5EF4-FFF2-40B4-BE49-F238E27FC236}">
                <a16:creationId xmlns:a16="http://schemas.microsoft.com/office/drawing/2014/main" id="{2598B2BC-2FB6-45C4-AF9B-08245DD2C65C}"/>
              </a:ext>
            </a:extLst>
          </p:cNvPr>
          <p:cNvSpPr txBox="1"/>
          <p:nvPr/>
        </p:nvSpPr>
        <p:spPr>
          <a:xfrm>
            <a:off x="11691891" y="6457890"/>
            <a:ext cx="500109"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C" sz="2000" b="0" i="0" u="none" strike="noStrike" kern="1200" cap="none" spc="0" normalizeH="0" baseline="0" noProof="0">
                <a:ln>
                  <a:noFill/>
                </a:ln>
                <a:solidFill>
                  <a:prstClr val="white"/>
                </a:solidFill>
                <a:effectLst/>
                <a:uLnTx/>
                <a:uFillTx/>
                <a:latin typeface="Gill Sans MT" panose="020B0502020104020203"/>
                <a:ea typeface="+mn-ea"/>
                <a:cs typeface="+mn-cs"/>
              </a:rPr>
              <a:t>10</a:t>
            </a:r>
          </a:p>
        </p:txBody>
      </p:sp>
      <p:sp>
        <p:nvSpPr>
          <p:cNvPr id="10" name="CuadroTexto 9">
            <a:extLst>
              <a:ext uri="{FF2B5EF4-FFF2-40B4-BE49-F238E27FC236}">
                <a16:creationId xmlns:a16="http://schemas.microsoft.com/office/drawing/2014/main" id="{F8C11A93-BF29-4C7A-8ADB-B8A972E31069}"/>
              </a:ext>
            </a:extLst>
          </p:cNvPr>
          <p:cNvSpPr txBox="1"/>
          <p:nvPr/>
        </p:nvSpPr>
        <p:spPr>
          <a:xfrm>
            <a:off x="497457" y="1201948"/>
            <a:ext cx="3663350" cy="47705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EC" sz="2400">
                <a:solidFill>
                  <a:srgbClr val="FFFFFF"/>
                </a:solidFill>
                <a:ea typeface="+mn-lt"/>
                <a:cs typeface="+mn-lt"/>
              </a:rPr>
              <a:t>Seleccionar ADO.NET </a:t>
            </a:r>
            <a:r>
              <a:rPr lang="es-EC" sz="2400" err="1">
                <a:solidFill>
                  <a:srgbClr val="FFFFFF"/>
                </a:solidFill>
                <a:ea typeface="+mn-lt"/>
                <a:cs typeface="+mn-lt"/>
              </a:rPr>
              <a:t>Entity</a:t>
            </a:r>
            <a:r>
              <a:rPr lang="es-EC" sz="2400">
                <a:solidFill>
                  <a:srgbClr val="FFFFFF"/>
                </a:solidFill>
                <a:ea typeface="+mn-lt"/>
                <a:cs typeface="+mn-lt"/>
              </a:rPr>
              <a:t> Data </a:t>
            </a:r>
            <a:r>
              <a:rPr lang="es-EC" sz="2400" err="1">
                <a:solidFill>
                  <a:srgbClr val="FFFFFF"/>
                </a:solidFill>
                <a:ea typeface="+mn-lt"/>
                <a:cs typeface="+mn-lt"/>
              </a:rPr>
              <a:t>Model</a:t>
            </a:r>
            <a:endParaRPr lang="es-ES" sz="2400" err="1">
              <a:solidFill>
                <a:srgbClr val="FFFFFF"/>
              </a:solidFill>
              <a:ea typeface="+mn-lt"/>
              <a:cs typeface="+mn-lt"/>
            </a:endParaRPr>
          </a:p>
          <a:p>
            <a:pPr marL="285750" indent="-285750">
              <a:buFont typeface="Arial"/>
              <a:buChar char="•"/>
            </a:pPr>
            <a:r>
              <a:rPr lang="es-EC" sz="2400">
                <a:solidFill>
                  <a:srgbClr val="FFFFFF"/>
                </a:solidFill>
                <a:ea typeface="+mn-lt"/>
                <a:cs typeface="+mn-lt"/>
              </a:rPr>
              <a:t>Dentro del asistente para </a:t>
            </a:r>
            <a:r>
              <a:rPr lang="es-EC" sz="2400" err="1">
                <a:solidFill>
                  <a:srgbClr val="FFFFFF"/>
                </a:solidFill>
                <a:ea typeface="+mn-lt"/>
                <a:cs typeface="+mn-lt"/>
              </a:rPr>
              <a:t>Entity</a:t>
            </a:r>
            <a:r>
              <a:rPr lang="es-EC" sz="2400">
                <a:solidFill>
                  <a:srgbClr val="FFFFFF"/>
                </a:solidFill>
                <a:ea typeface="+mn-lt"/>
                <a:cs typeface="+mn-lt"/>
              </a:rPr>
              <a:t> Data </a:t>
            </a:r>
            <a:r>
              <a:rPr lang="es-EC" sz="2400" err="1">
                <a:solidFill>
                  <a:srgbClr val="FFFFFF"/>
                </a:solidFill>
                <a:ea typeface="+mn-lt"/>
                <a:cs typeface="+mn-lt"/>
              </a:rPr>
              <a:t>Model</a:t>
            </a:r>
            <a:r>
              <a:rPr lang="es-EC" sz="2400">
                <a:solidFill>
                  <a:srgbClr val="FFFFFF"/>
                </a:solidFill>
                <a:ea typeface="+mn-lt"/>
                <a:cs typeface="+mn-lt"/>
              </a:rPr>
              <a:t> seleccionar la opción </a:t>
            </a:r>
            <a:r>
              <a:rPr lang="es-EC" sz="2400" err="1">
                <a:solidFill>
                  <a:srgbClr val="FFFFFF"/>
                </a:solidFill>
                <a:ea typeface="+mn-lt"/>
                <a:cs typeface="+mn-lt"/>
              </a:rPr>
              <a:t>CodeFirst</a:t>
            </a:r>
            <a:r>
              <a:rPr lang="es-EC" sz="2400">
                <a:solidFill>
                  <a:srgbClr val="FFFFFF"/>
                </a:solidFill>
                <a:ea typeface="+mn-lt"/>
                <a:cs typeface="+mn-lt"/>
              </a:rPr>
              <a:t> </a:t>
            </a:r>
            <a:r>
              <a:rPr lang="es-EC" sz="2400" err="1">
                <a:solidFill>
                  <a:srgbClr val="FFFFFF"/>
                </a:solidFill>
                <a:ea typeface="+mn-lt"/>
                <a:cs typeface="+mn-lt"/>
              </a:rPr>
              <a:t>from</a:t>
            </a:r>
            <a:r>
              <a:rPr lang="es-EC" sz="2400">
                <a:solidFill>
                  <a:srgbClr val="FFFFFF"/>
                </a:solidFill>
                <a:ea typeface="+mn-lt"/>
                <a:cs typeface="+mn-lt"/>
              </a:rPr>
              <a:t> DB + Siguiente.</a:t>
            </a:r>
            <a:endParaRPr lang="es-ES" sz="2400">
              <a:solidFill>
                <a:srgbClr val="FFFFFF"/>
              </a:solidFill>
              <a:ea typeface="+mn-lt"/>
              <a:cs typeface="+mn-lt"/>
            </a:endParaRPr>
          </a:p>
          <a:p>
            <a:pPr marL="285750" indent="-285750">
              <a:buFont typeface="Arial"/>
              <a:buChar char="•"/>
            </a:pPr>
            <a:endParaRPr lang="es-EC" sz="2400">
              <a:solidFill>
                <a:srgbClr val="FFFFFF"/>
              </a:solidFill>
              <a:latin typeface="Gill Sans MT"/>
              <a:cs typeface="Times New Roman"/>
            </a:endParaRPr>
          </a:p>
          <a:p>
            <a:pPr marL="285750" indent="-285750">
              <a:buFont typeface="Arial"/>
              <a:buChar char="•"/>
            </a:pPr>
            <a:r>
              <a:rPr lang="es-EC" sz="2400">
                <a:solidFill>
                  <a:srgbClr val="FFFFFF"/>
                </a:solidFill>
                <a:ea typeface="+mn-lt"/>
                <a:cs typeface="+mn-lt"/>
              </a:rPr>
              <a:t>Crear conexión con base de SQL Server</a:t>
            </a:r>
          </a:p>
          <a:p>
            <a:endParaRPr lang="es-ES" sz="2400">
              <a:solidFill>
                <a:srgbClr val="FFFFFF"/>
              </a:solidFill>
              <a:latin typeface="Times New Roman"/>
              <a:cs typeface="Times New Roman"/>
            </a:endParaRPr>
          </a:p>
          <a:p>
            <a:pPr algn="ctr"/>
            <a:endParaRPr lang="es-ES" sz="1600" i="1">
              <a:solidFill>
                <a:srgbClr val="FFFFFF"/>
              </a:solidFill>
              <a:latin typeface="Calibri"/>
              <a:cs typeface="Calibri"/>
            </a:endParaRPr>
          </a:p>
        </p:txBody>
      </p:sp>
      <p:sp>
        <p:nvSpPr>
          <p:cNvPr id="2" name="Rectángulo 1">
            <a:extLst>
              <a:ext uri="{FF2B5EF4-FFF2-40B4-BE49-F238E27FC236}">
                <a16:creationId xmlns:a16="http://schemas.microsoft.com/office/drawing/2014/main" id="{E3AFF3CB-16D6-4F34-BF75-EE4FE45C62F7}"/>
              </a:ext>
            </a:extLst>
          </p:cNvPr>
          <p:cNvSpPr/>
          <p:nvPr/>
        </p:nvSpPr>
        <p:spPr>
          <a:xfrm>
            <a:off x="9383697" y="0"/>
            <a:ext cx="280830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ES">
                <a:solidFill>
                  <a:schemeClr val="bg1"/>
                </a:solidFill>
              </a:rPr>
              <a:t>MARCO TEÓRICO</a:t>
            </a:r>
          </a:p>
          <a:p>
            <a:r>
              <a:rPr lang="es-ES">
                <a:solidFill>
                  <a:schemeClr val="bg1"/>
                </a:solidFill>
              </a:rPr>
              <a:t>DESARROLLO</a:t>
            </a:r>
          </a:p>
          <a:p>
            <a:pPr lvl="1"/>
            <a:r>
              <a:rPr lang="es-ES">
                <a:solidFill>
                  <a:schemeClr val="bg1"/>
                </a:solidFill>
              </a:rPr>
              <a:t>OBJETIVO</a:t>
            </a:r>
          </a:p>
          <a:p>
            <a:pPr lvl="1"/>
            <a:r>
              <a:rPr lang="es-ES">
                <a:solidFill>
                  <a:schemeClr val="bg1"/>
                </a:solidFill>
              </a:rPr>
              <a:t>Diseño de la Base de Datos</a:t>
            </a:r>
          </a:p>
          <a:p>
            <a:pPr lvl="1"/>
            <a:r>
              <a:rPr lang="es-ES">
                <a:solidFill>
                  <a:schemeClr val="bg1"/>
                </a:solidFill>
              </a:rPr>
              <a:t>Creación de la Base de Datos</a:t>
            </a:r>
          </a:p>
          <a:p>
            <a:pPr lvl="1"/>
            <a:r>
              <a:rPr lang="es-ES">
                <a:solidFill>
                  <a:srgbClr val="FFFF00"/>
                </a:solidFill>
              </a:rPr>
              <a:t>Creación del proyecto</a:t>
            </a:r>
          </a:p>
          <a:p>
            <a:pPr lvl="1"/>
            <a:r>
              <a:rPr lang="es-ES">
                <a:solidFill>
                  <a:schemeClr val="bg1"/>
                </a:solidFill>
              </a:rPr>
              <a:t>Creación del cliente</a:t>
            </a:r>
          </a:p>
          <a:p>
            <a:r>
              <a:rPr lang="es-ES">
                <a:solidFill>
                  <a:schemeClr val="bg1"/>
                </a:solidFill>
              </a:rPr>
              <a:t>CONCLUSIONES</a:t>
            </a:r>
          </a:p>
          <a:p>
            <a:r>
              <a:rPr lang="es-ES">
                <a:solidFill>
                  <a:schemeClr val="bg1"/>
                </a:solidFill>
              </a:rPr>
              <a:t>RECOMENDACIONES</a:t>
            </a:r>
          </a:p>
          <a:p>
            <a:r>
              <a:rPr lang="es-ES">
                <a:solidFill>
                  <a:schemeClr val="bg1"/>
                </a:solidFill>
              </a:rPr>
              <a:t>BIBLIOGRAFÍA</a:t>
            </a:r>
          </a:p>
        </p:txBody>
      </p:sp>
      <p:sp>
        <p:nvSpPr>
          <p:cNvPr id="3" name="Marcador de número de diapositiva 2">
            <a:extLst>
              <a:ext uri="{FF2B5EF4-FFF2-40B4-BE49-F238E27FC236}">
                <a16:creationId xmlns:a16="http://schemas.microsoft.com/office/drawing/2014/main" id="{D8CA9576-342C-462E-8DF5-B638E9615070}"/>
              </a:ext>
            </a:extLst>
          </p:cNvPr>
          <p:cNvSpPr>
            <a:spLocks noGrp="1"/>
          </p:cNvSpPr>
          <p:nvPr>
            <p:ph type="sldNum" sz="quarter" idx="12"/>
          </p:nvPr>
        </p:nvSpPr>
        <p:spPr/>
        <p:txBody>
          <a:bodyPr/>
          <a:lstStyle/>
          <a:p>
            <a:fld id="{D57F1E4F-1CFF-5643-939E-217C01CDF565}" type="slidenum">
              <a:rPr lang="en-US" dirty="0"/>
              <a:pPr/>
              <a:t>24</a:t>
            </a:fld>
            <a:endParaRPr lang="es-ES"/>
          </a:p>
        </p:txBody>
      </p:sp>
      <p:pic>
        <p:nvPicPr>
          <p:cNvPr id="4" name="Imagen 4" descr="Interfaz de usuario gráfica, Texto, Aplicación, Correo electrónico&#10;&#10;Descripción generada automáticamente">
            <a:extLst>
              <a:ext uri="{FF2B5EF4-FFF2-40B4-BE49-F238E27FC236}">
                <a16:creationId xmlns:a16="http://schemas.microsoft.com/office/drawing/2014/main" id="{8EAE55CF-9871-4281-BA79-B7F422ED0999}"/>
              </a:ext>
            </a:extLst>
          </p:cNvPr>
          <p:cNvPicPr>
            <a:picLocks noChangeAspect="1"/>
          </p:cNvPicPr>
          <p:nvPr/>
        </p:nvPicPr>
        <p:blipFill>
          <a:blip r:embed="rId2"/>
          <a:stretch>
            <a:fillRect/>
          </a:stretch>
        </p:blipFill>
        <p:spPr>
          <a:xfrm>
            <a:off x="5066581" y="678072"/>
            <a:ext cx="3352800" cy="3028950"/>
          </a:xfrm>
          <a:prstGeom prst="rect">
            <a:avLst/>
          </a:prstGeom>
        </p:spPr>
      </p:pic>
      <p:sp>
        <p:nvSpPr>
          <p:cNvPr id="5" name="CuadroTexto 4">
            <a:extLst>
              <a:ext uri="{FF2B5EF4-FFF2-40B4-BE49-F238E27FC236}">
                <a16:creationId xmlns:a16="http://schemas.microsoft.com/office/drawing/2014/main" id="{EFE28585-7EEE-4736-A677-D2C9A409323B}"/>
              </a:ext>
            </a:extLst>
          </p:cNvPr>
          <p:cNvSpPr txBox="1"/>
          <p:nvPr/>
        </p:nvSpPr>
        <p:spPr>
          <a:xfrm>
            <a:off x="5313872" y="3588589"/>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s-EC" sz="1100">
              <a:latin typeface="Times New Roman"/>
              <a:cs typeface="Segoe UI"/>
            </a:endParaRPr>
          </a:p>
          <a:p>
            <a:pPr algn="ctr">
              <a:buAutoNum type="arabicPeriod" startAt="15"/>
            </a:pPr>
            <a:r>
              <a:rPr lang="es-EC" sz="900" i="1">
                <a:solidFill>
                  <a:srgbClr val="44546A"/>
                </a:solidFill>
                <a:latin typeface="Times New Roman"/>
                <a:cs typeface="Times New Roman"/>
              </a:rPr>
              <a:t>Ilustración </a:t>
            </a:r>
            <a:r>
              <a:rPr lang="es-EC" sz="900" i="1">
                <a:latin typeface="Times New Roman"/>
                <a:cs typeface="Times New Roman"/>
              </a:rPr>
              <a:t>70</a:t>
            </a:r>
            <a:r>
              <a:rPr lang="es-EC" sz="900" i="1">
                <a:solidFill>
                  <a:srgbClr val="44546A"/>
                </a:solidFill>
                <a:latin typeface="Times New Roman"/>
                <a:cs typeface="Times New Roman"/>
              </a:rPr>
              <a:t> Selección del servidor</a:t>
            </a:r>
            <a:r>
              <a:rPr lang="es-ES" sz="900" i="1">
                <a:solidFill>
                  <a:srgbClr val="44546A"/>
                </a:solidFill>
                <a:latin typeface="Times New Roman"/>
                <a:cs typeface="Times New Roman"/>
              </a:rPr>
              <a:t> </a:t>
            </a:r>
          </a:p>
        </p:txBody>
      </p:sp>
      <p:pic>
        <p:nvPicPr>
          <p:cNvPr id="14" name="Imagen 14" descr="Interfaz de usuario gráfica, Texto, Aplicación, Correo electrónico&#10;&#10;Descripción generada automáticamente">
            <a:extLst>
              <a:ext uri="{FF2B5EF4-FFF2-40B4-BE49-F238E27FC236}">
                <a16:creationId xmlns:a16="http://schemas.microsoft.com/office/drawing/2014/main" id="{E326E628-4E94-4058-A5AB-D19AB6AE6C23}"/>
              </a:ext>
            </a:extLst>
          </p:cNvPr>
          <p:cNvPicPr>
            <a:picLocks noChangeAspect="1"/>
          </p:cNvPicPr>
          <p:nvPr/>
        </p:nvPicPr>
        <p:blipFill>
          <a:blip r:embed="rId3"/>
          <a:stretch>
            <a:fillRect/>
          </a:stretch>
        </p:blipFill>
        <p:spPr>
          <a:xfrm>
            <a:off x="5290508" y="4002836"/>
            <a:ext cx="2933700" cy="2647950"/>
          </a:xfrm>
          <a:prstGeom prst="rect">
            <a:avLst/>
          </a:prstGeom>
        </p:spPr>
      </p:pic>
      <p:sp>
        <p:nvSpPr>
          <p:cNvPr id="15" name="CuadroTexto 14">
            <a:extLst>
              <a:ext uri="{FF2B5EF4-FFF2-40B4-BE49-F238E27FC236}">
                <a16:creationId xmlns:a16="http://schemas.microsoft.com/office/drawing/2014/main" id="{9F58C987-A8D3-41DC-A237-4F6C29FBE164}"/>
              </a:ext>
            </a:extLst>
          </p:cNvPr>
          <p:cNvSpPr txBox="1"/>
          <p:nvPr/>
        </p:nvSpPr>
        <p:spPr>
          <a:xfrm>
            <a:off x="5385758" y="5112589"/>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s-EC" sz="1100">
              <a:latin typeface="Times New Roman"/>
              <a:cs typeface="Segoe UI"/>
            </a:endParaRPr>
          </a:p>
          <a:p>
            <a:pPr algn="ctr"/>
            <a:r>
              <a:rPr lang="es-EC" sz="900" i="1">
                <a:solidFill>
                  <a:srgbClr val="44546A"/>
                </a:solidFill>
                <a:latin typeface="Times New Roman"/>
                <a:cs typeface="Segoe UI"/>
              </a:rPr>
              <a:t>Ilustración </a:t>
            </a:r>
            <a:r>
              <a:rPr lang="es-EC" sz="900" i="1">
                <a:latin typeface="Times New Roman"/>
                <a:cs typeface="Segoe UI"/>
              </a:rPr>
              <a:t>71</a:t>
            </a:r>
            <a:r>
              <a:rPr lang="es-EC" sz="900" i="1">
                <a:solidFill>
                  <a:srgbClr val="44546A"/>
                </a:solidFill>
                <a:latin typeface="Times New Roman"/>
                <a:cs typeface="Segoe UI"/>
              </a:rPr>
              <a:t> Elegir origen de datos</a:t>
            </a:r>
            <a:r>
              <a:rPr lang="es-ES" sz="900" i="1">
                <a:solidFill>
                  <a:srgbClr val="44546A"/>
                </a:solidFill>
                <a:latin typeface="Times New Roman"/>
                <a:cs typeface="Times New Roman"/>
              </a:rPr>
              <a:t> </a:t>
            </a:r>
          </a:p>
        </p:txBody>
      </p:sp>
    </p:spTree>
    <p:extLst>
      <p:ext uri="{BB962C8B-B14F-4D97-AF65-F5344CB8AC3E}">
        <p14:creationId xmlns:p14="http://schemas.microsoft.com/office/powerpoint/2010/main" val="40564598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404549-B4DC-481C-926C-DED3EF1C58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8FD5CD-351E-4B06-8B78-BD5102D009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CuadroTexto 5">
            <a:extLst>
              <a:ext uri="{FF2B5EF4-FFF2-40B4-BE49-F238E27FC236}">
                <a16:creationId xmlns:a16="http://schemas.microsoft.com/office/drawing/2014/main" id="{2598B2BC-2FB6-45C4-AF9B-08245DD2C65C}"/>
              </a:ext>
            </a:extLst>
          </p:cNvPr>
          <p:cNvSpPr txBox="1"/>
          <p:nvPr/>
        </p:nvSpPr>
        <p:spPr>
          <a:xfrm>
            <a:off x="11691891" y="6457890"/>
            <a:ext cx="500109"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C" sz="2000" b="0" i="0" u="none" strike="noStrike" kern="1200" cap="none" spc="0" normalizeH="0" baseline="0" noProof="0">
                <a:ln>
                  <a:noFill/>
                </a:ln>
                <a:solidFill>
                  <a:prstClr val="white"/>
                </a:solidFill>
                <a:effectLst/>
                <a:uLnTx/>
                <a:uFillTx/>
                <a:latin typeface="Gill Sans MT" panose="020B0502020104020203"/>
                <a:ea typeface="+mn-ea"/>
                <a:cs typeface="+mn-cs"/>
              </a:rPr>
              <a:t>10</a:t>
            </a:r>
          </a:p>
        </p:txBody>
      </p:sp>
      <p:sp>
        <p:nvSpPr>
          <p:cNvPr id="4" name="Rectángulo 3">
            <a:extLst>
              <a:ext uri="{FF2B5EF4-FFF2-40B4-BE49-F238E27FC236}">
                <a16:creationId xmlns:a16="http://schemas.microsoft.com/office/drawing/2014/main" id="{20AF993B-577F-4E74-B411-4BB91E5EC959}"/>
              </a:ext>
            </a:extLst>
          </p:cNvPr>
          <p:cNvSpPr/>
          <p:nvPr/>
        </p:nvSpPr>
        <p:spPr>
          <a:xfrm>
            <a:off x="9383697" y="0"/>
            <a:ext cx="280830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ES">
                <a:solidFill>
                  <a:schemeClr val="bg1"/>
                </a:solidFill>
              </a:rPr>
              <a:t>MARCO TEÓRICO</a:t>
            </a:r>
          </a:p>
          <a:p>
            <a:r>
              <a:rPr lang="es-ES">
                <a:solidFill>
                  <a:schemeClr val="bg1"/>
                </a:solidFill>
              </a:rPr>
              <a:t>DESARROLLO</a:t>
            </a:r>
          </a:p>
          <a:p>
            <a:pPr lvl="1"/>
            <a:r>
              <a:rPr lang="es-ES">
                <a:solidFill>
                  <a:schemeClr val="bg1"/>
                </a:solidFill>
              </a:rPr>
              <a:t>OBJETIVO</a:t>
            </a:r>
          </a:p>
          <a:p>
            <a:pPr lvl="1"/>
            <a:r>
              <a:rPr lang="es-ES">
                <a:solidFill>
                  <a:schemeClr val="bg1"/>
                </a:solidFill>
              </a:rPr>
              <a:t>Diseño de la Base de Datos</a:t>
            </a:r>
          </a:p>
          <a:p>
            <a:pPr lvl="1"/>
            <a:r>
              <a:rPr lang="es-ES">
                <a:solidFill>
                  <a:schemeClr val="bg1"/>
                </a:solidFill>
              </a:rPr>
              <a:t>Creación de la Base de Datos</a:t>
            </a:r>
          </a:p>
          <a:p>
            <a:pPr lvl="1"/>
            <a:r>
              <a:rPr lang="es-ES">
                <a:solidFill>
                  <a:srgbClr val="FFFF00"/>
                </a:solidFill>
              </a:rPr>
              <a:t>Creación del proyecto</a:t>
            </a:r>
          </a:p>
          <a:p>
            <a:pPr lvl="1"/>
            <a:r>
              <a:rPr lang="es-ES">
                <a:solidFill>
                  <a:schemeClr val="bg1"/>
                </a:solidFill>
              </a:rPr>
              <a:t>Creación del cliente</a:t>
            </a:r>
          </a:p>
          <a:p>
            <a:r>
              <a:rPr lang="es-ES">
                <a:solidFill>
                  <a:schemeClr val="bg1"/>
                </a:solidFill>
              </a:rPr>
              <a:t>CONCLUSIONES</a:t>
            </a:r>
          </a:p>
          <a:p>
            <a:r>
              <a:rPr lang="es-ES">
                <a:solidFill>
                  <a:schemeClr val="bg1"/>
                </a:solidFill>
              </a:rPr>
              <a:t>RECOMENDACIONES</a:t>
            </a:r>
          </a:p>
          <a:p>
            <a:r>
              <a:rPr lang="es-ES">
                <a:solidFill>
                  <a:schemeClr val="bg1"/>
                </a:solidFill>
              </a:rPr>
              <a:t>BIBLIOGRAFÍA</a:t>
            </a:r>
          </a:p>
        </p:txBody>
      </p:sp>
      <p:sp>
        <p:nvSpPr>
          <p:cNvPr id="5" name="Marcador de número de diapositiva 4">
            <a:extLst>
              <a:ext uri="{FF2B5EF4-FFF2-40B4-BE49-F238E27FC236}">
                <a16:creationId xmlns:a16="http://schemas.microsoft.com/office/drawing/2014/main" id="{4EE8B6AF-159F-4772-AC2A-5F1202E5DA9F}"/>
              </a:ext>
            </a:extLst>
          </p:cNvPr>
          <p:cNvSpPr>
            <a:spLocks noGrp="1"/>
          </p:cNvSpPr>
          <p:nvPr>
            <p:ph type="sldNum" sz="quarter" idx="12"/>
          </p:nvPr>
        </p:nvSpPr>
        <p:spPr/>
        <p:txBody>
          <a:bodyPr/>
          <a:lstStyle/>
          <a:p>
            <a:fld id="{D57F1E4F-1CFF-5643-939E-217C01CDF565}" type="slidenum">
              <a:rPr lang="en-US" dirty="0"/>
              <a:pPr/>
              <a:t>25</a:t>
            </a:fld>
            <a:endParaRPr lang="es-ES"/>
          </a:p>
        </p:txBody>
      </p:sp>
      <p:sp>
        <p:nvSpPr>
          <p:cNvPr id="7" name="CuadroTexto 6">
            <a:extLst>
              <a:ext uri="{FF2B5EF4-FFF2-40B4-BE49-F238E27FC236}">
                <a16:creationId xmlns:a16="http://schemas.microsoft.com/office/drawing/2014/main" id="{EAC3237C-924A-4A62-9023-990DE16F7DB3}"/>
              </a:ext>
            </a:extLst>
          </p:cNvPr>
          <p:cNvSpPr txBox="1"/>
          <p:nvPr/>
        </p:nvSpPr>
        <p:spPr>
          <a:xfrm>
            <a:off x="497457" y="1201948"/>
            <a:ext cx="3663350"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EC" sz="2400">
                <a:solidFill>
                  <a:srgbClr val="FFFFFF"/>
                </a:solidFill>
                <a:ea typeface="+mn-lt"/>
                <a:cs typeface="+mn-lt"/>
              </a:rPr>
              <a:t>Dentro de las propiedades de la conexión seleccionar el nombre del servidor que en este caso es de origen local y establecer la conexión con la base de datos mediante la selección de la base </a:t>
            </a:r>
            <a:r>
              <a:rPr lang="es-EC" sz="2400" err="1">
                <a:solidFill>
                  <a:srgbClr val="FFFFFF"/>
                </a:solidFill>
                <a:ea typeface="+mn-lt"/>
                <a:cs typeface="+mn-lt"/>
              </a:rPr>
              <a:t>core_bancario</a:t>
            </a:r>
          </a:p>
          <a:p>
            <a:endParaRPr lang="es-ES" sz="2400">
              <a:solidFill>
                <a:srgbClr val="FFFFFF"/>
              </a:solidFill>
              <a:latin typeface="Times New Roman"/>
              <a:cs typeface="Times New Roman"/>
            </a:endParaRPr>
          </a:p>
          <a:p>
            <a:pPr algn="ctr"/>
            <a:endParaRPr lang="es-ES" sz="1600" i="1">
              <a:solidFill>
                <a:srgbClr val="FFFFFF"/>
              </a:solidFill>
              <a:latin typeface="Calibri"/>
              <a:cs typeface="Calibri"/>
            </a:endParaRPr>
          </a:p>
        </p:txBody>
      </p:sp>
      <p:pic>
        <p:nvPicPr>
          <p:cNvPr id="8" name="Imagen 11" descr="Interfaz de usuario gráfica, Aplicación&#10;&#10;Descripción generada automáticamente">
            <a:extLst>
              <a:ext uri="{FF2B5EF4-FFF2-40B4-BE49-F238E27FC236}">
                <a16:creationId xmlns:a16="http://schemas.microsoft.com/office/drawing/2014/main" id="{9A90151D-321C-4AEA-8BB1-B4458EC5C301}"/>
              </a:ext>
            </a:extLst>
          </p:cNvPr>
          <p:cNvPicPr>
            <a:picLocks noChangeAspect="1"/>
          </p:cNvPicPr>
          <p:nvPr/>
        </p:nvPicPr>
        <p:blipFill>
          <a:blip r:embed="rId2"/>
          <a:stretch>
            <a:fillRect/>
          </a:stretch>
        </p:blipFill>
        <p:spPr>
          <a:xfrm>
            <a:off x="4832769" y="916197"/>
            <a:ext cx="3906687" cy="4623039"/>
          </a:xfrm>
          <a:prstGeom prst="rect">
            <a:avLst/>
          </a:prstGeom>
        </p:spPr>
      </p:pic>
      <p:sp>
        <p:nvSpPr>
          <p:cNvPr id="12" name="CuadroTexto 11">
            <a:extLst>
              <a:ext uri="{FF2B5EF4-FFF2-40B4-BE49-F238E27FC236}">
                <a16:creationId xmlns:a16="http://schemas.microsoft.com/office/drawing/2014/main" id="{D63BDBFF-217A-4016-97E9-E5E14A3B6233}"/>
              </a:ext>
            </a:extLst>
          </p:cNvPr>
          <p:cNvSpPr txBox="1"/>
          <p:nvPr/>
        </p:nvSpPr>
        <p:spPr>
          <a:xfrm>
            <a:off x="4321834" y="5529532"/>
            <a:ext cx="495731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s-EC" sz="1100">
              <a:latin typeface="Times New Roman"/>
              <a:cs typeface="Segoe UI"/>
            </a:endParaRPr>
          </a:p>
          <a:p>
            <a:pPr algn="ctr"/>
            <a:r>
              <a:rPr lang="es-EC" sz="900" i="1">
                <a:solidFill>
                  <a:srgbClr val="44546A"/>
                </a:solidFill>
                <a:latin typeface="Times New Roman"/>
                <a:cs typeface="Segoe UI"/>
              </a:rPr>
              <a:t>Ilustración </a:t>
            </a:r>
            <a:r>
              <a:rPr lang="es-EC" sz="900" i="1">
                <a:latin typeface="Times New Roman"/>
                <a:cs typeface="Segoe UI"/>
              </a:rPr>
              <a:t>72</a:t>
            </a:r>
            <a:r>
              <a:rPr lang="es-EC" sz="900" i="1">
                <a:solidFill>
                  <a:srgbClr val="44546A"/>
                </a:solidFill>
                <a:latin typeface="Times New Roman"/>
                <a:cs typeface="Segoe UI"/>
              </a:rPr>
              <a:t> Propiedades de la conexión</a:t>
            </a:r>
            <a:r>
              <a:rPr lang="es-ES" sz="900" i="1">
                <a:solidFill>
                  <a:srgbClr val="44546A"/>
                </a:solidFill>
                <a:latin typeface="Times New Roman"/>
                <a:cs typeface="Times New Roman"/>
              </a:rPr>
              <a:t> </a:t>
            </a:r>
          </a:p>
        </p:txBody>
      </p:sp>
    </p:spTree>
    <p:extLst>
      <p:ext uri="{BB962C8B-B14F-4D97-AF65-F5344CB8AC3E}">
        <p14:creationId xmlns:p14="http://schemas.microsoft.com/office/powerpoint/2010/main" val="3822334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404549-B4DC-481C-926C-DED3EF1C58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8FD5CD-351E-4B06-8B78-BD5102D009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CuadroTexto 5">
            <a:extLst>
              <a:ext uri="{FF2B5EF4-FFF2-40B4-BE49-F238E27FC236}">
                <a16:creationId xmlns:a16="http://schemas.microsoft.com/office/drawing/2014/main" id="{2598B2BC-2FB6-45C4-AF9B-08245DD2C65C}"/>
              </a:ext>
            </a:extLst>
          </p:cNvPr>
          <p:cNvSpPr txBox="1"/>
          <p:nvPr/>
        </p:nvSpPr>
        <p:spPr>
          <a:xfrm>
            <a:off x="11691891" y="6457890"/>
            <a:ext cx="500109"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C" sz="2000" b="0" i="0" u="none" strike="noStrike" kern="1200" cap="none" spc="0" normalizeH="0" baseline="0" noProof="0">
                <a:ln>
                  <a:noFill/>
                </a:ln>
                <a:solidFill>
                  <a:prstClr val="white"/>
                </a:solidFill>
                <a:effectLst/>
                <a:uLnTx/>
                <a:uFillTx/>
                <a:latin typeface="Gill Sans MT" panose="020B0502020104020203"/>
                <a:ea typeface="+mn-ea"/>
                <a:cs typeface="+mn-cs"/>
              </a:rPr>
              <a:t>10</a:t>
            </a:r>
          </a:p>
        </p:txBody>
      </p:sp>
      <p:sp>
        <p:nvSpPr>
          <p:cNvPr id="4" name="Rectángulo 3">
            <a:extLst>
              <a:ext uri="{FF2B5EF4-FFF2-40B4-BE49-F238E27FC236}">
                <a16:creationId xmlns:a16="http://schemas.microsoft.com/office/drawing/2014/main" id="{20AF993B-577F-4E74-B411-4BB91E5EC959}"/>
              </a:ext>
            </a:extLst>
          </p:cNvPr>
          <p:cNvSpPr/>
          <p:nvPr/>
        </p:nvSpPr>
        <p:spPr>
          <a:xfrm>
            <a:off x="9383697" y="0"/>
            <a:ext cx="280830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ES">
                <a:solidFill>
                  <a:schemeClr val="bg1"/>
                </a:solidFill>
              </a:rPr>
              <a:t>MARCO TEÓRICO</a:t>
            </a:r>
          </a:p>
          <a:p>
            <a:r>
              <a:rPr lang="es-ES">
                <a:solidFill>
                  <a:schemeClr val="bg1"/>
                </a:solidFill>
              </a:rPr>
              <a:t>DESARROLLO</a:t>
            </a:r>
          </a:p>
          <a:p>
            <a:pPr lvl="1"/>
            <a:r>
              <a:rPr lang="es-ES">
                <a:solidFill>
                  <a:schemeClr val="bg1"/>
                </a:solidFill>
              </a:rPr>
              <a:t>OBJETIVO</a:t>
            </a:r>
          </a:p>
          <a:p>
            <a:pPr lvl="1"/>
            <a:r>
              <a:rPr lang="es-ES">
                <a:solidFill>
                  <a:schemeClr val="bg1"/>
                </a:solidFill>
              </a:rPr>
              <a:t>Diseño de la Base de Datos</a:t>
            </a:r>
          </a:p>
          <a:p>
            <a:pPr lvl="1"/>
            <a:r>
              <a:rPr lang="es-ES">
                <a:solidFill>
                  <a:schemeClr val="bg1"/>
                </a:solidFill>
              </a:rPr>
              <a:t>Creación de la Base de Datos</a:t>
            </a:r>
          </a:p>
          <a:p>
            <a:pPr lvl="1"/>
            <a:r>
              <a:rPr lang="es-ES">
                <a:solidFill>
                  <a:srgbClr val="FFFF00"/>
                </a:solidFill>
              </a:rPr>
              <a:t>Creación del proyecto</a:t>
            </a:r>
          </a:p>
          <a:p>
            <a:pPr lvl="1"/>
            <a:r>
              <a:rPr lang="es-ES">
                <a:solidFill>
                  <a:schemeClr val="bg1"/>
                </a:solidFill>
              </a:rPr>
              <a:t>Creación del cliente</a:t>
            </a:r>
          </a:p>
          <a:p>
            <a:r>
              <a:rPr lang="es-ES">
                <a:solidFill>
                  <a:schemeClr val="bg1"/>
                </a:solidFill>
              </a:rPr>
              <a:t>CONCLUSIONES</a:t>
            </a:r>
          </a:p>
          <a:p>
            <a:r>
              <a:rPr lang="es-ES">
                <a:solidFill>
                  <a:schemeClr val="bg1"/>
                </a:solidFill>
              </a:rPr>
              <a:t>RECOMENDACIONES</a:t>
            </a:r>
          </a:p>
          <a:p>
            <a:r>
              <a:rPr lang="es-ES">
                <a:solidFill>
                  <a:schemeClr val="bg1"/>
                </a:solidFill>
              </a:rPr>
              <a:t>BIBLIOGRAFÍA</a:t>
            </a:r>
          </a:p>
        </p:txBody>
      </p:sp>
      <p:sp>
        <p:nvSpPr>
          <p:cNvPr id="5" name="Marcador de número de diapositiva 4">
            <a:extLst>
              <a:ext uri="{FF2B5EF4-FFF2-40B4-BE49-F238E27FC236}">
                <a16:creationId xmlns:a16="http://schemas.microsoft.com/office/drawing/2014/main" id="{4EE8B6AF-159F-4772-AC2A-5F1202E5DA9F}"/>
              </a:ext>
            </a:extLst>
          </p:cNvPr>
          <p:cNvSpPr>
            <a:spLocks noGrp="1"/>
          </p:cNvSpPr>
          <p:nvPr>
            <p:ph type="sldNum" sz="quarter" idx="12"/>
          </p:nvPr>
        </p:nvSpPr>
        <p:spPr/>
        <p:txBody>
          <a:bodyPr/>
          <a:lstStyle/>
          <a:p>
            <a:fld id="{D57F1E4F-1CFF-5643-939E-217C01CDF565}" type="slidenum">
              <a:rPr lang="en-US" dirty="0"/>
              <a:pPr/>
              <a:t>26</a:t>
            </a:fld>
            <a:endParaRPr lang="es-ES"/>
          </a:p>
        </p:txBody>
      </p:sp>
      <p:sp>
        <p:nvSpPr>
          <p:cNvPr id="7" name="CuadroTexto 6">
            <a:extLst>
              <a:ext uri="{FF2B5EF4-FFF2-40B4-BE49-F238E27FC236}">
                <a16:creationId xmlns:a16="http://schemas.microsoft.com/office/drawing/2014/main" id="{EAC3237C-924A-4A62-9023-990DE16F7DB3}"/>
              </a:ext>
            </a:extLst>
          </p:cNvPr>
          <p:cNvSpPr txBox="1"/>
          <p:nvPr/>
        </p:nvSpPr>
        <p:spPr>
          <a:xfrm>
            <a:off x="497457" y="1201948"/>
            <a:ext cx="3663350" cy="40318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s-EC" sz="2800" b="1">
                <a:solidFill>
                  <a:srgbClr val="FFFFFF"/>
                </a:solidFill>
                <a:ea typeface="+mn-lt"/>
                <a:cs typeface="+mn-lt"/>
              </a:rPr>
              <a:t>Agregando referencia del servicio web </a:t>
            </a:r>
            <a:r>
              <a:rPr lang="es-EC" sz="2800" b="1" err="1">
                <a:solidFill>
                  <a:srgbClr val="FFFFFF"/>
                </a:solidFill>
                <a:ea typeface="+mn-lt"/>
                <a:cs typeface="+mn-lt"/>
              </a:rPr>
              <a:t>core</a:t>
            </a:r>
            <a:r>
              <a:rPr lang="es-EC" sz="2800" b="1">
                <a:solidFill>
                  <a:srgbClr val="FFFFFF"/>
                </a:solidFill>
                <a:ea typeface="+mn-lt"/>
                <a:cs typeface="+mn-lt"/>
              </a:rPr>
              <a:t> bancario</a:t>
            </a:r>
            <a:endParaRPr lang="es-EC" sz="2800">
              <a:solidFill>
                <a:srgbClr val="FFFFFF"/>
              </a:solidFill>
              <a:ea typeface="+mn-lt"/>
              <a:cs typeface="+mn-lt"/>
            </a:endParaRPr>
          </a:p>
          <a:p>
            <a:pPr>
              <a:buFont typeface="Arial"/>
              <a:buChar char="•"/>
            </a:pPr>
            <a:r>
              <a:rPr lang="es-EC" sz="2800">
                <a:solidFill>
                  <a:srgbClr val="FFFFFF"/>
                </a:solidFill>
                <a:ea typeface="+mn-lt"/>
                <a:cs typeface="+mn-lt"/>
              </a:rPr>
              <a:t>Agregar la referencia del servicio creado haciendo clic derecho en el proyecto + Agregar + Referencia de servicio</a:t>
            </a:r>
            <a:endParaRPr lang="es-EC" sz="2000">
              <a:solidFill>
                <a:srgbClr val="FFFFFF"/>
              </a:solidFill>
              <a:ea typeface="+mn-lt"/>
              <a:cs typeface="+mn-lt"/>
            </a:endParaRPr>
          </a:p>
          <a:p>
            <a:pPr marL="285750" indent="-285750">
              <a:buFont typeface="Arial"/>
              <a:buChar char="•"/>
            </a:pPr>
            <a:endParaRPr lang="es-EC" sz="2800">
              <a:solidFill>
                <a:srgbClr val="FFFFFF"/>
              </a:solidFill>
              <a:ea typeface="+mn-lt"/>
              <a:cs typeface="+mn-lt"/>
            </a:endParaRPr>
          </a:p>
          <a:p>
            <a:endParaRPr lang="es-ES" sz="2800">
              <a:solidFill>
                <a:srgbClr val="FFFFFF"/>
              </a:solidFill>
              <a:latin typeface="Times New Roman"/>
              <a:cs typeface="Times New Roman"/>
            </a:endParaRPr>
          </a:p>
          <a:p>
            <a:pPr algn="ctr"/>
            <a:endParaRPr lang="es-ES" i="1">
              <a:solidFill>
                <a:srgbClr val="FFFFFF"/>
              </a:solidFill>
              <a:latin typeface="Calibri"/>
              <a:cs typeface="Calibri"/>
            </a:endParaRPr>
          </a:p>
        </p:txBody>
      </p:sp>
      <p:pic>
        <p:nvPicPr>
          <p:cNvPr id="10" name="Imagen 12" descr="Captura de pantalla de un celular&#10;&#10;Descripción generada automáticamente">
            <a:extLst>
              <a:ext uri="{FF2B5EF4-FFF2-40B4-BE49-F238E27FC236}">
                <a16:creationId xmlns:a16="http://schemas.microsoft.com/office/drawing/2014/main" id="{25DA3CFF-2EE8-413B-948B-1E4753B6CBFD}"/>
              </a:ext>
            </a:extLst>
          </p:cNvPr>
          <p:cNvPicPr>
            <a:picLocks noChangeAspect="1"/>
          </p:cNvPicPr>
          <p:nvPr/>
        </p:nvPicPr>
        <p:blipFill>
          <a:blip r:embed="rId2"/>
          <a:stretch>
            <a:fillRect/>
          </a:stretch>
        </p:blipFill>
        <p:spPr>
          <a:xfrm>
            <a:off x="4280768" y="1536849"/>
            <a:ext cx="4924425" cy="3324225"/>
          </a:xfrm>
          <a:prstGeom prst="rect">
            <a:avLst/>
          </a:prstGeom>
        </p:spPr>
      </p:pic>
      <p:sp>
        <p:nvSpPr>
          <p:cNvPr id="13" name="CuadroTexto 12">
            <a:extLst>
              <a:ext uri="{FF2B5EF4-FFF2-40B4-BE49-F238E27FC236}">
                <a16:creationId xmlns:a16="http://schemas.microsoft.com/office/drawing/2014/main" id="{8DA1D428-D932-4DF9-8B74-ECD674CD36FC}"/>
              </a:ext>
            </a:extLst>
          </p:cNvPr>
          <p:cNvSpPr txBox="1"/>
          <p:nvPr/>
        </p:nvSpPr>
        <p:spPr>
          <a:xfrm>
            <a:off x="5371381" y="4825041"/>
            <a:ext cx="2743200"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s-EC" sz="1200">
              <a:latin typeface="Times New Roman"/>
              <a:cs typeface="Segoe UI"/>
            </a:endParaRPr>
          </a:p>
          <a:p>
            <a:pPr algn="ctr"/>
            <a:r>
              <a:rPr lang="es-EC" sz="900" i="1">
                <a:solidFill>
                  <a:srgbClr val="44546A"/>
                </a:solidFill>
                <a:latin typeface="Times New Roman"/>
                <a:cs typeface="Segoe UI"/>
              </a:rPr>
              <a:t>Ilustración </a:t>
            </a:r>
            <a:r>
              <a:rPr lang="es-EC" sz="900" i="1">
                <a:latin typeface="Times New Roman"/>
                <a:cs typeface="Segoe UI"/>
              </a:rPr>
              <a:t>74</a:t>
            </a:r>
            <a:r>
              <a:rPr lang="es-EC" sz="900" i="1">
                <a:solidFill>
                  <a:srgbClr val="44546A"/>
                </a:solidFill>
                <a:latin typeface="Times New Roman"/>
                <a:cs typeface="Segoe UI"/>
              </a:rPr>
              <a:t> Agregar referencia de servicio</a:t>
            </a:r>
            <a:r>
              <a:rPr lang="es-ES" sz="900" i="1">
                <a:solidFill>
                  <a:srgbClr val="44546A"/>
                </a:solidFill>
                <a:latin typeface="Times New Roman"/>
                <a:cs typeface="Times New Roman"/>
              </a:rPr>
              <a:t> </a:t>
            </a:r>
          </a:p>
        </p:txBody>
      </p:sp>
    </p:spTree>
    <p:extLst>
      <p:ext uri="{BB962C8B-B14F-4D97-AF65-F5344CB8AC3E}">
        <p14:creationId xmlns:p14="http://schemas.microsoft.com/office/powerpoint/2010/main" val="24730254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404549-B4DC-481C-926C-DED3EF1C58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8FD5CD-351E-4B06-8B78-BD5102D009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CuadroTexto 5">
            <a:extLst>
              <a:ext uri="{FF2B5EF4-FFF2-40B4-BE49-F238E27FC236}">
                <a16:creationId xmlns:a16="http://schemas.microsoft.com/office/drawing/2014/main" id="{2598B2BC-2FB6-45C4-AF9B-08245DD2C65C}"/>
              </a:ext>
            </a:extLst>
          </p:cNvPr>
          <p:cNvSpPr txBox="1"/>
          <p:nvPr/>
        </p:nvSpPr>
        <p:spPr>
          <a:xfrm>
            <a:off x="11691891" y="6457890"/>
            <a:ext cx="500109"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C" sz="2000" b="0" i="0" u="none" strike="noStrike" kern="1200" cap="none" spc="0" normalizeH="0" baseline="0" noProof="0">
                <a:ln>
                  <a:noFill/>
                </a:ln>
                <a:solidFill>
                  <a:prstClr val="white"/>
                </a:solidFill>
                <a:effectLst/>
                <a:uLnTx/>
                <a:uFillTx/>
                <a:latin typeface="Gill Sans MT" panose="020B0502020104020203"/>
                <a:ea typeface="+mn-ea"/>
                <a:cs typeface="+mn-cs"/>
              </a:rPr>
              <a:t>10</a:t>
            </a:r>
          </a:p>
        </p:txBody>
      </p:sp>
      <p:sp>
        <p:nvSpPr>
          <p:cNvPr id="7" name="CuadroTexto 1">
            <a:extLst>
              <a:ext uri="{FF2B5EF4-FFF2-40B4-BE49-F238E27FC236}">
                <a16:creationId xmlns:a16="http://schemas.microsoft.com/office/drawing/2014/main" id="{772782B5-C34C-4EC9-B691-50C0D41E0F1F}"/>
              </a:ext>
            </a:extLst>
          </p:cNvPr>
          <p:cNvSpPr txBox="1"/>
          <p:nvPr/>
        </p:nvSpPr>
        <p:spPr>
          <a:xfrm>
            <a:off x="813758" y="1130060"/>
            <a:ext cx="2743200" cy="483209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C" sz="2800">
                <a:solidFill>
                  <a:srgbClr val="FFFFFF"/>
                </a:solidFill>
                <a:ea typeface="+mn-lt"/>
                <a:cs typeface="+mn-lt"/>
              </a:rPr>
              <a:t>Obtener el link del servicio copiando la URL que se genera al ejecutar el servidor.</a:t>
            </a:r>
          </a:p>
          <a:p>
            <a:endParaRPr lang="es-EC" sz="2800">
              <a:solidFill>
                <a:srgbClr val="FFFFFF"/>
              </a:solidFill>
              <a:ea typeface="+mn-lt"/>
              <a:cs typeface="+mn-lt"/>
            </a:endParaRPr>
          </a:p>
          <a:p>
            <a:endParaRPr lang="es-EC" sz="2800">
              <a:solidFill>
                <a:srgbClr val="FFFFFF"/>
              </a:solidFill>
              <a:ea typeface="+mn-lt"/>
              <a:cs typeface="+mn-lt"/>
            </a:endParaRPr>
          </a:p>
          <a:p>
            <a:r>
              <a:rPr lang="es-EC" sz="2800">
                <a:solidFill>
                  <a:srgbClr val="FFFFFF"/>
                </a:solidFill>
                <a:ea typeface="+mn-lt"/>
                <a:cs typeface="+mn-lt"/>
              </a:rPr>
              <a:t>En la dirección pegar la URL del servidor</a:t>
            </a:r>
            <a:endParaRPr lang="es-EC" sz="3200">
              <a:solidFill>
                <a:srgbClr val="FFFFFF"/>
              </a:solidFill>
            </a:endParaRPr>
          </a:p>
        </p:txBody>
      </p:sp>
      <p:sp>
        <p:nvSpPr>
          <p:cNvPr id="2" name="Rectángulo 1">
            <a:extLst>
              <a:ext uri="{FF2B5EF4-FFF2-40B4-BE49-F238E27FC236}">
                <a16:creationId xmlns:a16="http://schemas.microsoft.com/office/drawing/2014/main" id="{721CB1CA-A282-4EAC-A424-714F8C9DE35F}"/>
              </a:ext>
            </a:extLst>
          </p:cNvPr>
          <p:cNvSpPr/>
          <p:nvPr/>
        </p:nvSpPr>
        <p:spPr>
          <a:xfrm>
            <a:off x="9383697" y="0"/>
            <a:ext cx="280830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ES">
                <a:solidFill>
                  <a:schemeClr val="bg1"/>
                </a:solidFill>
              </a:rPr>
              <a:t>MARCO TEÓRICO</a:t>
            </a:r>
          </a:p>
          <a:p>
            <a:r>
              <a:rPr lang="es-ES">
                <a:solidFill>
                  <a:schemeClr val="bg1"/>
                </a:solidFill>
              </a:rPr>
              <a:t>DESARROLLO</a:t>
            </a:r>
          </a:p>
          <a:p>
            <a:pPr lvl="1"/>
            <a:r>
              <a:rPr lang="es-ES">
                <a:solidFill>
                  <a:schemeClr val="bg1"/>
                </a:solidFill>
              </a:rPr>
              <a:t>OBJETIVO</a:t>
            </a:r>
          </a:p>
          <a:p>
            <a:pPr lvl="1"/>
            <a:r>
              <a:rPr lang="es-ES">
                <a:solidFill>
                  <a:schemeClr val="bg1"/>
                </a:solidFill>
              </a:rPr>
              <a:t>Diseño de la Base de Datos</a:t>
            </a:r>
          </a:p>
          <a:p>
            <a:pPr lvl="1"/>
            <a:r>
              <a:rPr lang="es-ES">
                <a:solidFill>
                  <a:schemeClr val="bg1"/>
                </a:solidFill>
              </a:rPr>
              <a:t>Creación de la Base de Datos</a:t>
            </a:r>
          </a:p>
          <a:p>
            <a:pPr lvl="1"/>
            <a:r>
              <a:rPr lang="es-ES">
                <a:solidFill>
                  <a:srgbClr val="FFFF00"/>
                </a:solidFill>
              </a:rPr>
              <a:t>Creación del proyecto</a:t>
            </a:r>
          </a:p>
          <a:p>
            <a:pPr lvl="1"/>
            <a:r>
              <a:rPr lang="es-ES">
                <a:solidFill>
                  <a:schemeClr val="bg1"/>
                </a:solidFill>
              </a:rPr>
              <a:t>Creación del cliente</a:t>
            </a:r>
          </a:p>
          <a:p>
            <a:r>
              <a:rPr lang="es-ES">
                <a:solidFill>
                  <a:schemeClr val="bg1"/>
                </a:solidFill>
              </a:rPr>
              <a:t>CONCLUSIONES</a:t>
            </a:r>
          </a:p>
          <a:p>
            <a:r>
              <a:rPr lang="es-ES">
                <a:solidFill>
                  <a:schemeClr val="bg1"/>
                </a:solidFill>
              </a:rPr>
              <a:t>RECOMENDACIONES</a:t>
            </a:r>
          </a:p>
          <a:p>
            <a:r>
              <a:rPr lang="es-ES">
                <a:solidFill>
                  <a:schemeClr val="bg1"/>
                </a:solidFill>
              </a:rPr>
              <a:t>BIBLIOGRAFÍA</a:t>
            </a:r>
          </a:p>
        </p:txBody>
      </p:sp>
      <p:sp>
        <p:nvSpPr>
          <p:cNvPr id="4" name="Marcador de número de diapositiva 3">
            <a:extLst>
              <a:ext uri="{FF2B5EF4-FFF2-40B4-BE49-F238E27FC236}">
                <a16:creationId xmlns:a16="http://schemas.microsoft.com/office/drawing/2014/main" id="{C7AAEC6C-6623-40A7-82BE-272F2186802B}"/>
              </a:ext>
            </a:extLst>
          </p:cNvPr>
          <p:cNvSpPr>
            <a:spLocks noGrp="1"/>
          </p:cNvSpPr>
          <p:nvPr>
            <p:ph type="sldNum" sz="quarter" idx="12"/>
          </p:nvPr>
        </p:nvSpPr>
        <p:spPr/>
        <p:txBody>
          <a:bodyPr/>
          <a:lstStyle/>
          <a:p>
            <a:fld id="{D57F1E4F-1CFF-5643-939E-217C01CDF565}" type="slidenum">
              <a:rPr lang="en-US" dirty="0"/>
              <a:pPr/>
              <a:t>27</a:t>
            </a:fld>
            <a:endParaRPr lang="es-ES"/>
          </a:p>
        </p:txBody>
      </p:sp>
      <p:pic>
        <p:nvPicPr>
          <p:cNvPr id="5" name="Imagen 7" descr="Interfaz de usuario gráfica, Texto, Aplicación, Correo electrónico&#10;&#10;Descripción generada automáticamente">
            <a:extLst>
              <a:ext uri="{FF2B5EF4-FFF2-40B4-BE49-F238E27FC236}">
                <a16:creationId xmlns:a16="http://schemas.microsoft.com/office/drawing/2014/main" id="{EE9B3000-FC72-48AD-882B-A2C2E540564B}"/>
              </a:ext>
            </a:extLst>
          </p:cNvPr>
          <p:cNvPicPr>
            <a:picLocks noChangeAspect="1"/>
          </p:cNvPicPr>
          <p:nvPr/>
        </p:nvPicPr>
        <p:blipFill>
          <a:blip r:embed="rId2"/>
          <a:stretch>
            <a:fillRect/>
          </a:stretch>
        </p:blipFill>
        <p:spPr>
          <a:xfrm>
            <a:off x="4367931" y="751666"/>
            <a:ext cx="4807609" cy="2536706"/>
          </a:xfrm>
          <a:prstGeom prst="rect">
            <a:avLst/>
          </a:prstGeom>
        </p:spPr>
      </p:pic>
      <p:sp>
        <p:nvSpPr>
          <p:cNvPr id="8" name="CuadroTexto 7">
            <a:extLst>
              <a:ext uri="{FF2B5EF4-FFF2-40B4-BE49-F238E27FC236}">
                <a16:creationId xmlns:a16="http://schemas.microsoft.com/office/drawing/2014/main" id="{3B300B07-AD3B-45ED-908E-9063FDA1D067}"/>
              </a:ext>
            </a:extLst>
          </p:cNvPr>
          <p:cNvSpPr txBox="1"/>
          <p:nvPr/>
        </p:nvSpPr>
        <p:spPr>
          <a:xfrm>
            <a:off x="5673305" y="3301042"/>
            <a:ext cx="1923691" cy="5386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s-EC" sz="1100">
              <a:latin typeface="Calibri"/>
              <a:cs typeface="Segoe UI"/>
            </a:endParaRPr>
          </a:p>
          <a:p>
            <a:pPr algn="ctr"/>
            <a:r>
              <a:rPr lang="es-EC" sz="900" i="1">
                <a:solidFill>
                  <a:srgbClr val="44546A"/>
                </a:solidFill>
                <a:latin typeface="Calibri"/>
                <a:cs typeface="Segoe UI"/>
              </a:rPr>
              <a:t>Ilustración </a:t>
            </a:r>
            <a:r>
              <a:rPr lang="es-EC" sz="900" i="1">
                <a:latin typeface="Calibri"/>
                <a:cs typeface="Segoe UI"/>
              </a:rPr>
              <a:t>75</a:t>
            </a:r>
            <a:r>
              <a:rPr lang="es-EC" sz="900" i="1">
                <a:solidFill>
                  <a:srgbClr val="44546A"/>
                </a:solidFill>
                <a:latin typeface="Calibri"/>
                <a:cs typeface="Segoe UI"/>
              </a:rPr>
              <a:t> Obtener URL del servidor</a:t>
            </a:r>
            <a:r>
              <a:rPr lang="es-ES" sz="900" i="1">
                <a:solidFill>
                  <a:srgbClr val="44546A"/>
                </a:solidFill>
                <a:latin typeface="Calibri"/>
                <a:cs typeface="Calibri"/>
              </a:rPr>
              <a:t> </a:t>
            </a:r>
          </a:p>
        </p:txBody>
      </p:sp>
      <p:pic>
        <p:nvPicPr>
          <p:cNvPr id="14" name="Imagen 14">
            <a:extLst>
              <a:ext uri="{FF2B5EF4-FFF2-40B4-BE49-F238E27FC236}">
                <a16:creationId xmlns:a16="http://schemas.microsoft.com/office/drawing/2014/main" id="{79401EBF-8DE7-4BF9-A9DC-D58689033F0B}"/>
              </a:ext>
            </a:extLst>
          </p:cNvPr>
          <p:cNvPicPr>
            <a:picLocks noChangeAspect="1"/>
          </p:cNvPicPr>
          <p:nvPr/>
        </p:nvPicPr>
        <p:blipFill>
          <a:blip r:embed="rId3"/>
          <a:stretch>
            <a:fillRect/>
          </a:stretch>
        </p:blipFill>
        <p:spPr>
          <a:xfrm>
            <a:off x="5175040" y="3760398"/>
            <a:ext cx="3092750" cy="2557733"/>
          </a:xfrm>
          <a:prstGeom prst="rect">
            <a:avLst/>
          </a:prstGeom>
        </p:spPr>
      </p:pic>
      <p:sp>
        <p:nvSpPr>
          <p:cNvPr id="15" name="CuadroTexto 14">
            <a:extLst>
              <a:ext uri="{FF2B5EF4-FFF2-40B4-BE49-F238E27FC236}">
                <a16:creationId xmlns:a16="http://schemas.microsoft.com/office/drawing/2014/main" id="{B3DD4953-198B-4F05-8293-93F1DE976685}"/>
              </a:ext>
            </a:extLst>
          </p:cNvPr>
          <p:cNvSpPr txBox="1"/>
          <p:nvPr/>
        </p:nvSpPr>
        <p:spPr>
          <a:xfrm>
            <a:off x="5903344" y="6190891"/>
            <a:ext cx="1463616" cy="5386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s-EC" sz="1100">
              <a:latin typeface="Calibri"/>
              <a:cs typeface="Segoe UI"/>
            </a:endParaRPr>
          </a:p>
          <a:p>
            <a:pPr algn="ctr"/>
            <a:r>
              <a:rPr lang="es-EC" sz="900" i="1">
                <a:solidFill>
                  <a:srgbClr val="44546A"/>
                </a:solidFill>
                <a:latin typeface="Calibri"/>
                <a:cs typeface="Segoe UI"/>
              </a:rPr>
              <a:t>Ilustración </a:t>
            </a:r>
            <a:r>
              <a:rPr lang="es-EC" sz="900" i="1">
                <a:latin typeface="Calibri"/>
                <a:cs typeface="Segoe UI"/>
              </a:rPr>
              <a:t>76</a:t>
            </a:r>
            <a:r>
              <a:rPr lang="es-EC" sz="900" i="1">
                <a:solidFill>
                  <a:srgbClr val="44546A"/>
                </a:solidFill>
                <a:latin typeface="Calibri"/>
                <a:cs typeface="Segoe UI"/>
              </a:rPr>
              <a:t> Operaciones referentes al servicio</a:t>
            </a:r>
            <a:r>
              <a:rPr lang="es-ES" sz="900" i="1">
                <a:solidFill>
                  <a:srgbClr val="44546A"/>
                </a:solidFill>
                <a:latin typeface="Calibri"/>
                <a:cs typeface="Calibri"/>
              </a:rPr>
              <a:t> </a:t>
            </a:r>
          </a:p>
        </p:txBody>
      </p:sp>
    </p:spTree>
    <p:extLst>
      <p:ext uri="{BB962C8B-B14F-4D97-AF65-F5344CB8AC3E}">
        <p14:creationId xmlns:p14="http://schemas.microsoft.com/office/powerpoint/2010/main" val="40557702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404549-B4DC-481C-926C-DED3EF1C58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8FD5CD-351E-4B06-8B78-BD5102D009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CuadroTexto 5">
            <a:extLst>
              <a:ext uri="{FF2B5EF4-FFF2-40B4-BE49-F238E27FC236}">
                <a16:creationId xmlns:a16="http://schemas.microsoft.com/office/drawing/2014/main" id="{2598B2BC-2FB6-45C4-AF9B-08245DD2C65C}"/>
              </a:ext>
            </a:extLst>
          </p:cNvPr>
          <p:cNvSpPr txBox="1"/>
          <p:nvPr/>
        </p:nvSpPr>
        <p:spPr>
          <a:xfrm>
            <a:off x="11691891" y="6457890"/>
            <a:ext cx="500109"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C" sz="2000" b="0" i="0" u="none" strike="noStrike" kern="1200" cap="none" spc="0" normalizeH="0" baseline="0" noProof="0">
                <a:ln>
                  <a:noFill/>
                </a:ln>
                <a:solidFill>
                  <a:prstClr val="white"/>
                </a:solidFill>
                <a:effectLst/>
                <a:uLnTx/>
                <a:uFillTx/>
                <a:latin typeface="Gill Sans MT" panose="020B0502020104020203"/>
                <a:ea typeface="+mn-ea"/>
                <a:cs typeface="+mn-cs"/>
              </a:rPr>
              <a:t>10</a:t>
            </a:r>
          </a:p>
        </p:txBody>
      </p:sp>
      <p:sp>
        <p:nvSpPr>
          <p:cNvPr id="4" name="CuadroTexto 3">
            <a:extLst>
              <a:ext uri="{FF2B5EF4-FFF2-40B4-BE49-F238E27FC236}">
                <a16:creationId xmlns:a16="http://schemas.microsoft.com/office/drawing/2014/main" id="{2154C894-F389-483E-9A10-21722ECAD096}"/>
              </a:ext>
            </a:extLst>
          </p:cNvPr>
          <p:cNvSpPr txBox="1"/>
          <p:nvPr/>
        </p:nvSpPr>
        <p:spPr>
          <a:xfrm>
            <a:off x="641230" y="1561382"/>
            <a:ext cx="3318293"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EC" sz="2800">
                <a:solidFill>
                  <a:srgbClr val="FFFFFF"/>
                </a:solidFill>
                <a:ea typeface="+mn-lt"/>
                <a:cs typeface="+mn-lt"/>
              </a:rPr>
              <a:t>Agregar los servicios web </a:t>
            </a:r>
            <a:endParaRPr lang="es-ES" sz="2800">
              <a:solidFill>
                <a:srgbClr val="FFFFFF"/>
              </a:solidFill>
              <a:ea typeface="+mn-lt"/>
              <a:cs typeface="+mn-lt"/>
            </a:endParaRPr>
          </a:p>
          <a:p>
            <a:pPr marL="285750" indent="-285750">
              <a:buFont typeface="Arial"/>
              <a:buChar char="•"/>
            </a:pPr>
            <a:r>
              <a:rPr lang="es-EC" sz="2800">
                <a:solidFill>
                  <a:srgbClr val="FFFFFF"/>
                </a:solidFill>
                <a:ea typeface="+mn-lt"/>
                <a:cs typeface="+mn-lt"/>
              </a:rPr>
              <a:t>Agregar un servicio web y nombrarlo realizando clic derecho sobre el proyecto + Agregar + Servicio Web (ASMX).</a:t>
            </a:r>
            <a:endParaRPr lang="es-ES" sz="2800">
              <a:solidFill>
                <a:srgbClr val="FFFFFF"/>
              </a:solidFill>
              <a:ea typeface="+mn-lt"/>
              <a:cs typeface="+mn-lt"/>
            </a:endParaRPr>
          </a:p>
          <a:p>
            <a:endParaRPr lang="es-ES" sz="2800">
              <a:solidFill>
                <a:srgbClr val="FFFFFF"/>
              </a:solidFill>
            </a:endParaRPr>
          </a:p>
        </p:txBody>
      </p:sp>
      <p:sp>
        <p:nvSpPr>
          <p:cNvPr id="2" name="Rectángulo 1">
            <a:extLst>
              <a:ext uri="{FF2B5EF4-FFF2-40B4-BE49-F238E27FC236}">
                <a16:creationId xmlns:a16="http://schemas.microsoft.com/office/drawing/2014/main" id="{C923E39C-C888-4CBA-975E-FDE6615F5C22}"/>
              </a:ext>
            </a:extLst>
          </p:cNvPr>
          <p:cNvSpPr/>
          <p:nvPr/>
        </p:nvSpPr>
        <p:spPr>
          <a:xfrm>
            <a:off x="9383697" y="0"/>
            <a:ext cx="280830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ES">
                <a:solidFill>
                  <a:schemeClr val="bg1"/>
                </a:solidFill>
              </a:rPr>
              <a:t>MARCO TEÓRICO</a:t>
            </a:r>
          </a:p>
          <a:p>
            <a:r>
              <a:rPr lang="es-ES">
                <a:solidFill>
                  <a:schemeClr val="bg1"/>
                </a:solidFill>
              </a:rPr>
              <a:t>DESARROLLO</a:t>
            </a:r>
          </a:p>
          <a:p>
            <a:pPr lvl="1"/>
            <a:r>
              <a:rPr lang="es-ES">
                <a:solidFill>
                  <a:schemeClr val="bg1"/>
                </a:solidFill>
              </a:rPr>
              <a:t>OBJETIVO</a:t>
            </a:r>
          </a:p>
          <a:p>
            <a:pPr lvl="1"/>
            <a:r>
              <a:rPr lang="es-ES">
                <a:solidFill>
                  <a:schemeClr val="bg1"/>
                </a:solidFill>
              </a:rPr>
              <a:t>Diseño de la Base de Datos</a:t>
            </a:r>
          </a:p>
          <a:p>
            <a:pPr lvl="1"/>
            <a:r>
              <a:rPr lang="es-ES">
                <a:solidFill>
                  <a:schemeClr val="bg1"/>
                </a:solidFill>
              </a:rPr>
              <a:t>Creación de la Base de Datos</a:t>
            </a:r>
          </a:p>
          <a:p>
            <a:pPr lvl="1"/>
            <a:r>
              <a:rPr lang="es-ES">
                <a:solidFill>
                  <a:srgbClr val="FFFF00"/>
                </a:solidFill>
              </a:rPr>
              <a:t>Creación del proyecto</a:t>
            </a:r>
          </a:p>
          <a:p>
            <a:pPr lvl="1"/>
            <a:r>
              <a:rPr lang="es-ES">
                <a:solidFill>
                  <a:schemeClr val="bg1"/>
                </a:solidFill>
              </a:rPr>
              <a:t>Creación del cliente</a:t>
            </a:r>
          </a:p>
          <a:p>
            <a:r>
              <a:rPr lang="es-ES">
                <a:solidFill>
                  <a:schemeClr val="bg1"/>
                </a:solidFill>
              </a:rPr>
              <a:t>CONCLUSIONES</a:t>
            </a:r>
          </a:p>
          <a:p>
            <a:r>
              <a:rPr lang="es-ES">
                <a:solidFill>
                  <a:schemeClr val="bg1"/>
                </a:solidFill>
              </a:rPr>
              <a:t>RECOMENDACIONES</a:t>
            </a:r>
          </a:p>
          <a:p>
            <a:r>
              <a:rPr lang="es-ES">
                <a:solidFill>
                  <a:schemeClr val="bg1"/>
                </a:solidFill>
              </a:rPr>
              <a:t>BIBLIOGRAFÍA</a:t>
            </a:r>
          </a:p>
        </p:txBody>
      </p:sp>
      <p:sp>
        <p:nvSpPr>
          <p:cNvPr id="5" name="Marcador de número de diapositiva 4">
            <a:extLst>
              <a:ext uri="{FF2B5EF4-FFF2-40B4-BE49-F238E27FC236}">
                <a16:creationId xmlns:a16="http://schemas.microsoft.com/office/drawing/2014/main" id="{B9B67192-67D0-43E7-B967-7DA7300ACC75}"/>
              </a:ext>
            </a:extLst>
          </p:cNvPr>
          <p:cNvSpPr>
            <a:spLocks noGrp="1"/>
          </p:cNvSpPr>
          <p:nvPr>
            <p:ph type="sldNum" sz="quarter" idx="12"/>
          </p:nvPr>
        </p:nvSpPr>
        <p:spPr/>
        <p:txBody>
          <a:bodyPr/>
          <a:lstStyle/>
          <a:p>
            <a:fld id="{D57F1E4F-1CFF-5643-939E-217C01CDF565}" type="slidenum">
              <a:rPr lang="en-US" dirty="0"/>
              <a:pPr/>
              <a:t>28</a:t>
            </a:fld>
            <a:endParaRPr lang="es-ES"/>
          </a:p>
        </p:txBody>
      </p:sp>
      <p:pic>
        <p:nvPicPr>
          <p:cNvPr id="7" name="Imagen 7" descr="Una captura de pantalla de una computadora&#10;&#10;Descripción generada automáticamente">
            <a:extLst>
              <a:ext uri="{FF2B5EF4-FFF2-40B4-BE49-F238E27FC236}">
                <a16:creationId xmlns:a16="http://schemas.microsoft.com/office/drawing/2014/main" id="{19F4338C-A7AC-4784-BDDA-5575F80129EA}"/>
              </a:ext>
            </a:extLst>
          </p:cNvPr>
          <p:cNvPicPr>
            <a:picLocks noChangeAspect="1"/>
          </p:cNvPicPr>
          <p:nvPr/>
        </p:nvPicPr>
        <p:blipFill>
          <a:blip r:embed="rId2"/>
          <a:stretch>
            <a:fillRect/>
          </a:stretch>
        </p:blipFill>
        <p:spPr>
          <a:xfrm>
            <a:off x="4614233" y="948007"/>
            <a:ext cx="3829050" cy="2533650"/>
          </a:xfrm>
          <a:prstGeom prst="rect">
            <a:avLst/>
          </a:prstGeom>
        </p:spPr>
      </p:pic>
      <p:pic>
        <p:nvPicPr>
          <p:cNvPr id="8" name="Imagen 9">
            <a:extLst>
              <a:ext uri="{FF2B5EF4-FFF2-40B4-BE49-F238E27FC236}">
                <a16:creationId xmlns:a16="http://schemas.microsoft.com/office/drawing/2014/main" id="{15977C21-73C8-458B-9B60-3E6B03DE4598}"/>
              </a:ext>
            </a:extLst>
          </p:cNvPr>
          <p:cNvPicPr>
            <a:picLocks noChangeAspect="1"/>
          </p:cNvPicPr>
          <p:nvPr/>
        </p:nvPicPr>
        <p:blipFill>
          <a:blip r:embed="rId3"/>
          <a:stretch>
            <a:fillRect/>
          </a:stretch>
        </p:blipFill>
        <p:spPr>
          <a:xfrm>
            <a:off x="5662882" y="3908845"/>
            <a:ext cx="1743075" cy="333375"/>
          </a:xfrm>
          <a:prstGeom prst="rect">
            <a:avLst/>
          </a:prstGeom>
        </p:spPr>
      </p:pic>
      <p:pic>
        <p:nvPicPr>
          <p:cNvPr id="10" name="Imagen 11">
            <a:extLst>
              <a:ext uri="{FF2B5EF4-FFF2-40B4-BE49-F238E27FC236}">
                <a16:creationId xmlns:a16="http://schemas.microsoft.com/office/drawing/2014/main" id="{F5F2FE58-F373-4AEA-A6B7-52BF7A54439A}"/>
              </a:ext>
            </a:extLst>
          </p:cNvPr>
          <p:cNvPicPr>
            <a:picLocks noChangeAspect="1"/>
          </p:cNvPicPr>
          <p:nvPr/>
        </p:nvPicPr>
        <p:blipFill>
          <a:blip r:embed="rId4"/>
          <a:stretch>
            <a:fillRect/>
          </a:stretch>
        </p:blipFill>
        <p:spPr>
          <a:xfrm>
            <a:off x="5762625" y="6165191"/>
            <a:ext cx="1895475" cy="323850"/>
          </a:xfrm>
          <a:prstGeom prst="rect">
            <a:avLst/>
          </a:prstGeom>
        </p:spPr>
      </p:pic>
      <p:sp>
        <p:nvSpPr>
          <p:cNvPr id="12" name="CuadroTexto 11">
            <a:extLst>
              <a:ext uri="{FF2B5EF4-FFF2-40B4-BE49-F238E27FC236}">
                <a16:creationId xmlns:a16="http://schemas.microsoft.com/office/drawing/2014/main" id="{32D4701B-B04E-4366-88EA-9BC3C7BFDD30}"/>
              </a:ext>
            </a:extLst>
          </p:cNvPr>
          <p:cNvSpPr txBox="1"/>
          <p:nvPr/>
        </p:nvSpPr>
        <p:spPr>
          <a:xfrm>
            <a:off x="5170098" y="4465607"/>
            <a:ext cx="2743200"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s-EC" sz="1100">
              <a:latin typeface="Calibri"/>
              <a:cs typeface="Segoe UI"/>
            </a:endParaRPr>
          </a:p>
          <a:p>
            <a:pPr algn="ctr"/>
            <a:r>
              <a:rPr lang="es-EC" sz="900" i="1">
                <a:solidFill>
                  <a:srgbClr val="44546A"/>
                </a:solidFill>
                <a:latin typeface="Calibri"/>
                <a:cs typeface="Segoe UI"/>
              </a:rPr>
              <a:t>Ilustración </a:t>
            </a:r>
            <a:r>
              <a:rPr lang="es-EC" sz="900" i="1">
                <a:latin typeface="Calibri"/>
                <a:cs typeface="Segoe UI"/>
              </a:rPr>
              <a:t>78</a:t>
            </a:r>
            <a:r>
              <a:rPr lang="es-EC" sz="900" i="1">
                <a:solidFill>
                  <a:srgbClr val="44546A"/>
                </a:solidFill>
                <a:latin typeface="Calibri"/>
                <a:cs typeface="Segoe UI"/>
              </a:rPr>
              <a:t> Agregar Servicio Web ASMX</a:t>
            </a:r>
            <a:r>
              <a:rPr lang="es-ES" sz="900" i="1">
                <a:solidFill>
                  <a:srgbClr val="44546A"/>
                </a:solidFill>
                <a:latin typeface="Calibri"/>
                <a:cs typeface="Calibri"/>
              </a:rPr>
              <a:t> </a:t>
            </a:r>
          </a:p>
          <a:p>
            <a:pPr algn="ctr"/>
            <a:endParaRPr lang="es-ES" sz="1100">
              <a:latin typeface="Calibri"/>
              <a:cs typeface="Calibri"/>
            </a:endParaRPr>
          </a:p>
          <a:p>
            <a:pPr algn="ctr"/>
            <a:r>
              <a:rPr lang="es-EC" sz="900" i="1">
                <a:solidFill>
                  <a:srgbClr val="44546A"/>
                </a:solidFill>
                <a:latin typeface="Calibri"/>
                <a:cs typeface="Segoe UI"/>
              </a:rPr>
              <a:t>Ilustración </a:t>
            </a:r>
            <a:r>
              <a:rPr lang="es-EC" sz="900" i="1">
                <a:latin typeface="Calibri"/>
                <a:cs typeface="Segoe UI"/>
              </a:rPr>
              <a:t>79</a:t>
            </a:r>
            <a:r>
              <a:rPr lang="es-EC" sz="900" i="1">
                <a:solidFill>
                  <a:srgbClr val="44546A"/>
                </a:solidFill>
                <a:latin typeface="Calibri"/>
                <a:cs typeface="Segoe UI"/>
              </a:rPr>
              <a:t> Creación del Servicio</a:t>
            </a:r>
            <a:r>
              <a:rPr lang="es-ES" sz="900" i="1">
                <a:solidFill>
                  <a:srgbClr val="44546A"/>
                </a:solidFill>
                <a:latin typeface="Calibri"/>
                <a:cs typeface="Calibri"/>
              </a:rPr>
              <a:t> </a:t>
            </a:r>
          </a:p>
          <a:p>
            <a:pPr>
              <a:buAutoNum type="arabicPeriod" startAt="24"/>
            </a:pPr>
            <a:r>
              <a:rPr lang="es-EC" sz="1100">
                <a:latin typeface="Times New Roman"/>
                <a:cs typeface="Times New Roman"/>
              </a:rPr>
              <a:t>Para utilizar los servicios agregados se debe crear un controlador </a:t>
            </a:r>
            <a:r>
              <a:rPr lang="es-ES" sz="1100">
                <a:latin typeface="Times New Roman"/>
                <a:cs typeface="Times New Roman"/>
              </a:rPr>
              <a:t> </a:t>
            </a:r>
          </a:p>
          <a:p>
            <a:endParaRPr lang="es-ES">
              <a:latin typeface="Segoe UI"/>
              <a:cs typeface="Segoe UI"/>
            </a:endParaRPr>
          </a:p>
          <a:p>
            <a:pPr algn="ctr"/>
            <a:endParaRPr lang="es-ES" sz="1100">
              <a:latin typeface="Calibri"/>
              <a:cs typeface="Calibri"/>
            </a:endParaRPr>
          </a:p>
          <a:p>
            <a:pPr algn="ctr"/>
            <a:r>
              <a:rPr lang="es-EC" sz="900" i="1">
                <a:solidFill>
                  <a:srgbClr val="44546A"/>
                </a:solidFill>
                <a:latin typeface="Calibri"/>
                <a:cs typeface="Segoe UI"/>
              </a:rPr>
              <a:t>Ilustración </a:t>
            </a:r>
            <a:r>
              <a:rPr lang="es-EC" sz="900" i="1">
                <a:latin typeface="Calibri"/>
                <a:cs typeface="Segoe UI"/>
              </a:rPr>
              <a:t>80</a:t>
            </a:r>
            <a:r>
              <a:rPr lang="es-EC" sz="900" i="1">
                <a:solidFill>
                  <a:srgbClr val="44546A"/>
                </a:solidFill>
                <a:latin typeface="Calibri"/>
                <a:cs typeface="Segoe UI"/>
              </a:rPr>
              <a:t> Controlador BE</a:t>
            </a:r>
            <a:r>
              <a:rPr lang="es-ES" sz="900" i="1">
                <a:solidFill>
                  <a:srgbClr val="44546A"/>
                </a:solidFill>
                <a:latin typeface="Calibri"/>
                <a:cs typeface="Calibri"/>
              </a:rPr>
              <a:t> </a:t>
            </a:r>
          </a:p>
        </p:txBody>
      </p:sp>
    </p:spTree>
    <p:extLst>
      <p:ext uri="{BB962C8B-B14F-4D97-AF65-F5344CB8AC3E}">
        <p14:creationId xmlns:p14="http://schemas.microsoft.com/office/powerpoint/2010/main" val="5095801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404549-B4DC-481C-926C-DED3EF1C58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8FD5CD-351E-4B06-8B78-BD5102D009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CuadroTexto 5">
            <a:extLst>
              <a:ext uri="{FF2B5EF4-FFF2-40B4-BE49-F238E27FC236}">
                <a16:creationId xmlns:a16="http://schemas.microsoft.com/office/drawing/2014/main" id="{2598B2BC-2FB6-45C4-AF9B-08245DD2C65C}"/>
              </a:ext>
            </a:extLst>
          </p:cNvPr>
          <p:cNvSpPr txBox="1"/>
          <p:nvPr/>
        </p:nvSpPr>
        <p:spPr>
          <a:xfrm>
            <a:off x="11691891" y="6457890"/>
            <a:ext cx="500109"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C" sz="2000" b="0" i="0" u="none" strike="noStrike" kern="1200" cap="none" spc="0" normalizeH="0" baseline="0" noProof="0">
                <a:ln>
                  <a:noFill/>
                </a:ln>
                <a:solidFill>
                  <a:prstClr val="white"/>
                </a:solidFill>
                <a:effectLst/>
                <a:uLnTx/>
                <a:uFillTx/>
                <a:latin typeface="Gill Sans MT" panose="020B0502020104020203"/>
                <a:ea typeface="+mn-ea"/>
                <a:cs typeface="+mn-cs"/>
              </a:rPr>
              <a:t>10</a:t>
            </a:r>
          </a:p>
        </p:txBody>
      </p:sp>
      <p:sp>
        <p:nvSpPr>
          <p:cNvPr id="2" name="CuadroTexto 1">
            <a:extLst>
              <a:ext uri="{FF2B5EF4-FFF2-40B4-BE49-F238E27FC236}">
                <a16:creationId xmlns:a16="http://schemas.microsoft.com/office/drawing/2014/main" id="{75D99025-ABC5-4E40-AA1F-22AB58A1CF35}"/>
              </a:ext>
            </a:extLst>
          </p:cNvPr>
          <p:cNvSpPr txBox="1"/>
          <p:nvPr/>
        </p:nvSpPr>
        <p:spPr>
          <a:xfrm>
            <a:off x="741872" y="3301041"/>
            <a:ext cx="330391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C" sz="3200">
                <a:solidFill>
                  <a:srgbClr val="FFFFFF"/>
                </a:solidFill>
                <a:latin typeface="Calibri"/>
              </a:rPr>
              <a:t>Código</a:t>
            </a:r>
            <a:r>
              <a:rPr lang="es-ES" sz="3200">
                <a:solidFill>
                  <a:srgbClr val="FFFFFF"/>
                </a:solidFill>
                <a:latin typeface="Calibri"/>
                <a:cs typeface="Calibri"/>
              </a:rPr>
              <a:t> </a:t>
            </a:r>
            <a:endParaRPr lang="es-ES" sz="4800">
              <a:solidFill>
                <a:srgbClr val="FFFFFF"/>
              </a:solidFill>
            </a:endParaRPr>
          </a:p>
        </p:txBody>
      </p:sp>
      <p:sp>
        <p:nvSpPr>
          <p:cNvPr id="4" name="Rectángulo 3">
            <a:extLst>
              <a:ext uri="{FF2B5EF4-FFF2-40B4-BE49-F238E27FC236}">
                <a16:creationId xmlns:a16="http://schemas.microsoft.com/office/drawing/2014/main" id="{86FC24C6-9683-4B88-9006-2D408D5374DC}"/>
              </a:ext>
            </a:extLst>
          </p:cNvPr>
          <p:cNvSpPr/>
          <p:nvPr/>
        </p:nvSpPr>
        <p:spPr>
          <a:xfrm>
            <a:off x="9383697" y="0"/>
            <a:ext cx="280830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ES">
                <a:solidFill>
                  <a:schemeClr val="bg1"/>
                </a:solidFill>
              </a:rPr>
              <a:t>MARCO TEÓRICO</a:t>
            </a:r>
          </a:p>
          <a:p>
            <a:r>
              <a:rPr lang="es-ES">
                <a:solidFill>
                  <a:schemeClr val="bg1"/>
                </a:solidFill>
              </a:rPr>
              <a:t>DESARROLLO</a:t>
            </a:r>
          </a:p>
          <a:p>
            <a:pPr lvl="1"/>
            <a:r>
              <a:rPr lang="es-ES">
                <a:solidFill>
                  <a:schemeClr val="bg1"/>
                </a:solidFill>
              </a:rPr>
              <a:t>OBJETIVO</a:t>
            </a:r>
          </a:p>
          <a:p>
            <a:pPr lvl="1"/>
            <a:r>
              <a:rPr lang="es-ES">
                <a:solidFill>
                  <a:schemeClr val="bg1"/>
                </a:solidFill>
              </a:rPr>
              <a:t>Diseño de la Base de Datos</a:t>
            </a:r>
          </a:p>
          <a:p>
            <a:pPr lvl="1"/>
            <a:r>
              <a:rPr lang="es-ES">
                <a:solidFill>
                  <a:schemeClr val="bg1"/>
                </a:solidFill>
              </a:rPr>
              <a:t>Creación de la Base de Datos</a:t>
            </a:r>
          </a:p>
          <a:p>
            <a:pPr lvl="1"/>
            <a:r>
              <a:rPr lang="es-ES">
                <a:solidFill>
                  <a:srgbClr val="FFFF00"/>
                </a:solidFill>
              </a:rPr>
              <a:t>Creación del proyecto</a:t>
            </a:r>
          </a:p>
          <a:p>
            <a:pPr lvl="1"/>
            <a:r>
              <a:rPr lang="es-ES">
                <a:solidFill>
                  <a:schemeClr val="bg1"/>
                </a:solidFill>
              </a:rPr>
              <a:t>Creación del cliente</a:t>
            </a:r>
          </a:p>
          <a:p>
            <a:r>
              <a:rPr lang="es-ES">
                <a:solidFill>
                  <a:schemeClr val="bg1"/>
                </a:solidFill>
              </a:rPr>
              <a:t>CONCLUSIONES</a:t>
            </a:r>
          </a:p>
          <a:p>
            <a:r>
              <a:rPr lang="es-ES">
                <a:solidFill>
                  <a:schemeClr val="bg1"/>
                </a:solidFill>
              </a:rPr>
              <a:t>RECOMENDACIONES</a:t>
            </a:r>
          </a:p>
          <a:p>
            <a:r>
              <a:rPr lang="es-ES">
                <a:solidFill>
                  <a:schemeClr val="bg1"/>
                </a:solidFill>
              </a:rPr>
              <a:t>BIBLIOGRAFÍA</a:t>
            </a:r>
          </a:p>
        </p:txBody>
      </p:sp>
      <p:sp>
        <p:nvSpPr>
          <p:cNvPr id="5" name="Marcador de número de diapositiva 4">
            <a:extLst>
              <a:ext uri="{FF2B5EF4-FFF2-40B4-BE49-F238E27FC236}">
                <a16:creationId xmlns:a16="http://schemas.microsoft.com/office/drawing/2014/main" id="{07DE9844-52B6-450B-A729-ACE92432CF46}"/>
              </a:ext>
            </a:extLst>
          </p:cNvPr>
          <p:cNvSpPr>
            <a:spLocks noGrp="1"/>
          </p:cNvSpPr>
          <p:nvPr>
            <p:ph type="sldNum" sz="quarter" idx="12"/>
          </p:nvPr>
        </p:nvSpPr>
        <p:spPr/>
        <p:txBody>
          <a:bodyPr/>
          <a:lstStyle/>
          <a:p>
            <a:fld id="{D57F1E4F-1CFF-5643-939E-217C01CDF565}" type="slidenum">
              <a:rPr lang="en-US" dirty="0"/>
              <a:pPr/>
              <a:t>29</a:t>
            </a:fld>
            <a:endParaRPr lang="es-ES"/>
          </a:p>
        </p:txBody>
      </p:sp>
      <p:pic>
        <p:nvPicPr>
          <p:cNvPr id="7" name="Imagen 7" descr="Imagen que contiene Escala de tiempo&#10;&#10;Descripción generada automáticamente">
            <a:extLst>
              <a:ext uri="{FF2B5EF4-FFF2-40B4-BE49-F238E27FC236}">
                <a16:creationId xmlns:a16="http://schemas.microsoft.com/office/drawing/2014/main" id="{B1E07AC6-564B-43D3-9300-C597C6ABE4CC}"/>
              </a:ext>
            </a:extLst>
          </p:cNvPr>
          <p:cNvPicPr>
            <a:picLocks noChangeAspect="1"/>
          </p:cNvPicPr>
          <p:nvPr/>
        </p:nvPicPr>
        <p:blipFill>
          <a:blip r:embed="rId2"/>
          <a:stretch>
            <a:fillRect/>
          </a:stretch>
        </p:blipFill>
        <p:spPr>
          <a:xfrm>
            <a:off x="4149306" y="616484"/>
            <a:ext cx="5144218" cy="5970088"/>
          </a:xfrm>
          <a:prstGeom prst="rect">
            <a:avLst/>
          </a:prstGeom>
        </p:spPr>
      </p:pic>
    </p:spTree>
    <p:extLst>
      <p:ext uri="{BB962C8B-B14F-4D97-AF65-F5344CB8AC3E}">
        <p14:creationId xmlns:p14="http://schemas.microsoft.com/office/powerpoint/2010/main" val="2174466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404549-B4DC-481C-926C-DED3EF1C58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8FD5CD-351E-4B06-8B78-BD5102D009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DD227B3E-FC4C-4F84-AA08-BE859A5E94AD}"/>
              </a:ext>
            </a:extLst>
          </p:cNvPr>
          <p:cNvSpPr>
            <a:spLocks noGrp="1"/>
          </p:cNvSpPr>
          <p:nvPr>
            <p:ph type="title"/>
          </p:nvPr>
        </p:nvSpPr>
        <p:spPr>
          <a:xfrm>
            <a:off x="601255" y="702156"/>
            <a:ext cx="3409783" cy="1013800"/>
          </a:xfrm>
        </p:spPr>
        <p:txBody>
          <a:bodyPr>
            <a:normAutofit/>
          </a:bodyPr>
          <a:lstStyle/>
          <a:p>
            <a:r>
              <a:rPr lang="es-ES"/>
              <a:t>1.3 SOAP</a:t>
            </a:r>
          </a:p>
        </p:txBody>
      </p:sp>
      <p:sp>
        <p:nvSpPr>
          <p:cNvPr id="3" name="Marcador de contenido 2">
            <a:extLst>
              <a:ext uri="{FF2B5EF4-FFF2-40B4-BE49-F238E27FC236}">
                <a16:creationId xmlns:a16="http://schemas.microsoft.com/office/drawing/2014/main" id="{AD16374F-EF3D-447A-B0D7-93447669798B}"/>
              </a:ext>
            </a:extLst>
          </p:cNvPr>
          <p:cNvSpPr>
            <a:spLocks noGrp="1"/>
          </p:cNvSpPr>
          <p:nvPr>
            <p:ph idx="1"/>
          </p:nvPr>
        </p:nvSpPr>
        <p:spPr>
          <a:xfrm>
            <a:off x="478635" y="1666375"/>
            <a:ext cx="3637505" cy="4535823"/>
          </a:xfrm>
        </p:spPr>
        <p:txBody>
          <a:bodyPr>
            <a:normAutofit lnSpcReduction="10000"/>
          </a:bodyPr>
          <a:lstStyle/>
          <a:p>
            <a:pPr marL="0" indent="0" algn="just">
              <a:buNone/>
            </a:pPr>
            <a:r>
              <a:rPr lang="es-ES">
                <a:solidFill>
                  <a:srgbClr val="FFFFFF"/>
                </a:solidFill>
                <a:ea typeface="+mn-lt"/>
                <a:cs typeface="+mn-lt"/>
              </a:rPr>
              <a:t>Los servicios SOAP o mejor conocimos simplemente como Web </a:t>
            </a:r>
            <a:r>
              <a:rPr lang="es-ES" err="1">
                <a:solidFill>
                  <a:srgbClr val="FFFFFF"/>
                </a:solidFill>
                <a:ea typeface="+mn-lt"/>
                <a:cs typeface="+mn-lt"/>
              </a:rPr>
              <a:t>Services</a:t>
            </a:r>
            <a:r>
              <a:rPr lang="es-ES">
                <a:solidFill>
                  <a:srgbClr val="FFFFFF"/>
                </a:solidFill>
                <a:ea typeface="+mn-lt"/>
                <a:cs typeface="+mn-lt"/>
              </a:rPr>
              <a:t>, son servicios que basan su comunicación bajo el protocolo SOAP (Simple </a:t>
            </a:r>
            <a:r>
              <a:rPr lang="es-ES" err="1">
                <a:solidFill>
                  <a:srgbClr val="FFFFFF"/>
                </a:solidFill>
                <a:ea typeface="+mn-lt"/>
                <a:cs typeface="+mn-lt"/>
              </a:rPr>
              <a:t>Object</a:t>
            </a:r>
            <a:r>
              <a:rPr lang="es-ES">
                <a:solidFill>
                  <a:srgbClr val="FFFFFF"/>
                </a:solidFill>
                <a:ea typeface="+mn-lt"/>
                <a:cs typeface="+mn-lt"/>
              </a:rPr>
              <a:t> Access </a:t>
            </a:r>
            <a:r>
              <a:rPr lang="es-ES" err="1">
                <a:solidFill>
                  <a:srgbClr val="FFFFFF"/>
                </a:solidFill>
                <a:ea typeface="+mn-lt"/>
                <a:cs typeface="+mn-lt"/>
              </a:rPr>
              <a:t>Protocol</a:t>
            </a:r>
            <a:r>
              <a:rPr lang="es-ES">
                <a:solidFill>
                  <a:srgbClr val="FFFFFF"/>
                </a:solidFill>
                <a:ea typeface="+mn-lt"/>
                <a:cs typeface="+mn-lt"/>
              </a:rPr>
              <a:t>) el cual este definido por Wikipedia como “protocolo estándar que define cómo dos objetos en diferentes procesos pueden comunicarse por medio de intercambio de datos XML”. Por lo tanto, queda claro que la comunicación se realiza mediante XML, lo cual nos debe de quedar muy claro, pues es en este aspecto donde radican las principales diferencias contra REST. </a:t>
            </a:r>
            <a:endParaRPr lang="es-ES">
              <a:solidFill>
                <a:srgbClr val="FFFFFF"/>
              </a:solidFill>
            </a:endParaRPr>
          </a:p>
        </p:txBody>
      </p:sp>
      <p:sp>
        <p:nvSpPr>
          <p:cNvPr id="6" name="CuadroTexto 5">
            <a:extLst>
              <a:ext uri="{FF2B5EF4-FFF2-40B4-BE49-F238E27FC236}">
                <a16:creationId xmlns:a16="http://schemas.microsoft.com/office/drawing/2014/main" id="{65BEBD52-FF76-4CAC-8584-DB3761508120}"/>
              </a:ext>
            </a:extLst>
          </p:cNvPr>
          <p:cNvSpPr txBox="1"/>
          <p:nvPr/>
        </p:nvSpPr>
        <p:spPr>
          <a:xfrm>
            <a:off x="11817675" y="6457890"/>
            <a:ext cx="374325" cy="400110"/>
          </a:xfrm>
          <a:prstGeom prst="rect">
            <a:avLst/>
          </a:prstGeom>
          <a:noFill/>
        </p:spPr>
        <p:txBody>
          <a:bodyPr wrap="square" lIns="91440" tIns="45720" rIns="91440" bIns="45720" rtlCol="0" anchor="t">
            <a:spAutoFit/>
          </a:bodyPr>
          <a:lstStyle/>
          <a:p>
            <a:pPr marL="0" marR="0" lvl="0" indent="0" algn="l" defTabSz="457200">
              <a:lnSpc>
                <a:spcPct val="100000"/>
              </a:lnSpc>
              <a:spcBef>
                <a:spcPts val="0"/>
              </a:spcBef>
              <a:spcAft>
                <a:spcPts val="0"/>
              </a:spcAft>
              <a:buNone/>
              <a:tabLst/>
              <a:defRPr/>
            </a:pPr>
            <a:r>
              <a:rPr lang="es-EC" sz="2000">
                <a:solidFill>
                  <a:schemeClr val="bg1"/>
                </a:solidFill>
                <a:latin typeface="Gill Sans MT" panose="020B0502020104020203"/>
              </a:rPr>
              <a:t>4</a:t>
            </a:r>
            <a:endParaRPr lang="es-ES">
              <a:solidFill>
                <a:schemeClr val="bg1"/>
              </a:solidFill>
              <a:ea typeface="+mn-ea"/>
              <a:cs typeface="+mn-cs"/>
            </a:endParaRPr>
          </a:p>
        </p:txBody>
      </p:sp>
      <p:sp>
        <p:nvSpPr>
          <p:cNvPr id="4" name="Rectángulo 3">
            <a:extLst>
              <a:ext uri="{FF2B5EF4-FFF2-40B4-BE49-F238E27FC236}">
                <a16:creationId xmlns:a16="http://schemas.microsoft.com/office/drawing/2014/main" id="{B19DBAEC-4B25-4FC8-A135-F1DC12B3A568}"/>
              </a:ext>
            </a:extLst>
          </p:cNvPr>
          <p:cNvSpPr/>
          <p:nvPr/>
        </p:nvSpPr>
        <p:spPr>
          <a:xfrm>
            <a:off x="9383697" y="0"/>
            <a:ext cx="280830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ES">
                <a:solidFill>
                  <a:schemeClr val="bg1"/>
                </a:solidFill>
              </a:rPr>
              <a:t>MARCO TEÓRICO</a:t>
            </a:r>
          </a:p>
          <a:p>
            <a:r>
              <a:rPr lang="es-ES">
                <a:solidFill>
                  <a:srgbClr val="FFFF00"/>
                </a:solidFill>
              </a:rPr>
              <a:t>DESARROLLO</a:t>
            </a:r>
          </a:p>
          <a:p>
            <a:pPr lvl="1"/>
            <a:r>
              <a:rPr lang="es-ES">
                <a:solidFill>
                  <a:schemeClr val="bg1"/>
                </a:solidFill>
              </a:rPr>
              <a:t>OBJETIVO</a:t>
            </a:r>
          </a:p>
          <a:p>
            <a:pPr lvl="1"/>
            <a:r>
              <a:rPr lang="es-ES">
                <a:solidFill>
                  <a:schemeClr val="bg1"/>
                </a:solidFill>
              </a:rPr>
              <a:t>Diseño de la Base de Datos</a:t>
            </a:r>
          </a:p>
          <a:p>
            <a:pPr lvl="1"/>
            <a:r>
              <a:rPr lang="es-ES">
                <a:solidFill>
                  <a:schemeClr val="bg1"/>
                </a:solidFill>
              </a:rPr>
              <a:t>Creación de la Base de Datos</a:t>
            </a:r>
          </a:p>
          <a:p>
            <a:pPr lvl="1"/>
            <a:r>
              <a:rPr lang="es-ES">
                <a:solidFill>
                  <a:schemeClr val="bg1"/>
                </a:solidFill>
              </a:rPr>
              <a:t>Creación del proyecto</a:t>
            </a:r>
          </a:p>
          <a:p>
            <a:pPr lvl="1"/>
            <a:r>
              <a:rPr lang="es-ES">
                <a:solidFill>
                  <a:schemeClr val="bg1"/>
                </a:solidFill>
              </a:rPr>
              <a:t>Creación del cliente</a:t>
            </a:r>
          </a:p>
          <a:p>
            <a:r>
              <a:rPr lang="es-ES">
                <a:solidFill>
                  <a:schemeClr val="bg1"/>
                </a:solidFill>
              </a:rPr>
              <a:t>CONCLUSIONES</a:t>
            </a:r>
          </a:p>
          <a:p>
            <a:r>
              <a:rPr lang="es-ES">
                <a:solidFill>
                  <a:schemeClr val="bg1"/>
                </a:solidFill>
              </a:rPr>
              <a:t>RECOMENDACIONES</a:t>
            </a:r>
          </a:p>
          <a:p>
            <a:r>
              <a:rPr lang="es-ES">
                <a:solidFill>
                  <a:schemeClr val="bg1"/>
                </a:solidFill>
              </a:rPr>
              <a:t>BIBLIOGRAFÍA</a:t>
            </a:r>
          </a:p>
        </p:txBody>
      </p:sp>
      <p:pic>
        <p:nvPicPr>
          <p:cNvPr id="5" name="Imagen 6" descr="Diagrama&#10;&#10;Descripción generada automáticamente">
            <a:extLst>
              <a:ext uri="{FF2B5EF4-FFF2-40B4-BE49-F238E27FC236}">
                <a16:creationId xmlns:a16="http://schemas.microsoft.com/office/drawing/2014/main" id="{D952A181-9802-4165-9E23-46536E23B77E}"/>
              </a:ext>
            </a:extLst>
          </p:cNvPr>
          <p:cNvPicPr>
            <a:picLocks noChangeAspect="1"/>
          </p:cNvPicPr>
          <p:nvPr/>
        </p:nvPicPr>
        <p:blipFill>
          <a:blip r:embed="rId2"/>
          <a:stretch>
            <a:fillRect/>
          </a:stretch>
        </p:blipFill>
        <p:spPr>
          <a:xfrm>
            <a:off x="4661647" y="1758252"/>
            <a:ext cx="3881717" cy="3789730"/>
          </a:xfrm>
          <a:prstGeom prst="rect">
            <a:avLst/>
          </a:prstGeom>
        </p:spPr>
      </p:pic>
      <p:sp>
        <p:nvSpPr>
          <p:cNvPr id="7" name="Marcador de número de diapositiva 6">
            <a:extLst>
              <a:ext uri="{FF2B5EF4-FFF2-40B4-BE49-F238E27FC236}">
                <a16:creationId xmlns:a16="http://schemas.microsoft.com/office/drawing/2014/main" id="{5BC38E92-0652-4A81-BBD1-7C5C2AB7C32C}"/>
              </a:ext>
            </a:extLst>
          </p:cNvPr>
          <p:cNvSpPr>
            <a:spLocks noGrp="1"/>
          </p:cNvSpPr>
          <p:nvPr>
            <p:ph type="sldNum" sz="quarter" idx="12"/>
          </p:nvPr>
        </p:nvSpPr>
        <p:spPr/>
        <p:txBody>
          <a:bodyPr/>
          <a:lstStyle/>
          <a:p>
            <a:fld id="{D57F1E4F-1CFF-5643-939E-217C01CDF565}" type="slidenum">
              <a:rPr lang="en-US" dirty="0"/>
              <a:pPr/>
              <a:t>3</a:t>
            </a:fld>
            <a:endParaRPr lang="es-ES"/>
          </a:p>
        </p:txBody>
      </p:sp>
    </p:spTree>
    <p:extLst>
      <p:ext uri="{BB962C8B-B14F-4D97-AF65-F5344CB8AC3E}">
        <p14:creationId xmlns:p14="http://schemas.microsoft.com/office/powerpoint/2010/main" val="8016420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404549-B4DC-481C-926C-DED3EF1C58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8FD5CD-351E-4B06-8B78-BD5102D009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CuadroTexto 5">
            <a:extLst>
              <a:ext uri="{FF2B5EF4-FFF2-40B4-BE49-F238E27FC236}">
                <a16:creationId xmlns:a16="http://schemas.microsoft.com/office/drawing/2014/main" id="{2598B2BC-2FB6-45C4-AF9B-08245DD2C65C}"/>
              </a:ext>
            </a:extLst>
          </p:cNvPr>
          <p:cNvSpPr txBox="1"/>
          <p:nvPr/>
        </p:nvSpPr>
        <p:spPr>
          <a:xfrm>
            <a:off x="11691891" y="6457890"/>
            <a:ext cx="500109"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C" sz="2000" b="0" i="0" u="none" strike="noStrike" kern="1200" cap="none" spc="0" normalizeH="0" baseline="0" noProof="0">
                <a:ln>
                  <a:noFill/>
                </a:ln>
                <a:solidFill>
                  <a:prstClr val="white"/>
                </a:solidFill>
                <a:effectLst/>
                <a:uLnTx/>
                <a:uFillTx/>
                <a:latin typeface="Gill Sans MT" panose="020B0502020104020203"/>
                <a:ea typeface="+mn-ea"/>
                <a:cs typeface="+mn-cs"/>
              </a:rPr>
              <a:t>10</a:t>
            </a:r>
          </a:p>
        </p:txBody>
      </p:sp>
      <p:pic>
        <p:nvPicPr>
          <p:cNvPr id="3" name="Imagen 2">
            <a:extLst>
              <a:ext uri="{FF2B5EF4-FFF2-40B4-BE49-F238E27FC236}">
                <a16:creationId xmlns:a16="http://schemas.microsoft.com/office/drawing/2014/main" id="{C76FA419-748C-48A9-B825-17A8CEEE6B74}"/>
              </a:ext>
            </a:extLst>
          </p:cNvPr>
          <p:cNvPicPr>
            <a:picLocks noChangeAspect="1"/>
          </p:cNvPicPr>
          <p:nvPr/>
        </p:nvPicPr>
        <p:blipFill>
          <a:blip r:embed="rId2"/>
          <a:stretch>
            <a:fillRect/>
          </a:stretch>
        </p:blipFill>
        <p:spPr>
          <a:xfrm>
            <a:off x="4149854" y="922339"/>
            <a:ext cx="6177915" cy="5619750"/>
          </a:xfrm>
          <a:prstGeom prst="rect">
            <a:avLst/>
          </a:prstGeom>
        </p:spPr>
      </p:pic>
      <p:sp>
        <p:nvSpPr>
          <p:cNvPr id="2" name="CuadroTexto 1">
            <a:extLst>
              <a:ext uri="{FF2B5EF4-FFF2-40B4-BE49-F238E27FC236}">
                <a16:creationId xmlns:a16="http://schemas.microsoft.com/office/drawing/2014/main" id="{133DDB15-332C-489D-ACDD-D9946DD7755C}"/>
              </a:ext>
            </a:extLst>
          </p:cNvPr>
          <p:cNvSpPr txBox="1"/>
          <p:nvPr/>
        </p:nvSpPr>
        <p:spPr>
          <a:xfrm>
            <a:off x="698740" y="3142891"/>
            <a:ext cx="29876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C">
                <a:solidFill>
                  <a:srgbClr val="FFFFFF"/>
                </a:solidFill>
                <a:latin typeface="Calibri"/>
              </a:rPr>
              <a:t>Prueba05_Transferencia.java</a:t>
            </a:r>
            <a:r>
              <a:rPr lang="es-ES">
                <a:solidFill>
                  <a:srgbClr val="FFFFFF"/>
                </a:solidFill>
                <a:latin typeface="Calibri"/>
                <a:cs typeface="Calibri"/>
              </a:rPr>
              <a:t> </a:t>
            </a:r>
            <a:endParaRPr lang="es-ES" sz="3200">
              <a:solidFill>
                <a:srgbClr val="FFFFFF"/>
              </a:solidFill>
            </a:endParaRPr>
          </a:p>
        </p:txBody>
      </p:sp>
      <p:sp>
        <p:nvSpPr>
          <p:cNvPr id="7" name="Rectángulo 6">
            <a:extLst>
              <a:ext uri="{FF2B5EF4-FFF2-40B4-BE49-F238E27FC236}">
                <a16:creationId xmlns:a16="http://schemas.microsoft.com/office/drawing/2014/main" id="{F40CBCD6-5684-4CD7-BD74-87BB4C53EBDE}"/>
              </a:ext>
            </a:extLst>
          </p:cNvPr>
          <p:cNvSpPr/>
          <p:nvPr/>
        </p:nvSpPr>
        <p:spPr>
          <a:xfrm>
            <a:off x="9383697" y="0"/>
            <a:ext cx="280830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ES">
                <a:solidFill>
                  <a:schemeClr val="bg1"/>
                </a:solidFill>
              </a:rPr>
              <a:t>MARCO TEÓRICO</a:t>
            </a:r>
          </a:p>
          <a:p>
            <a:r>
              <a:rPr lang="es-ES">
                <a:solidFill>
                  <a:schemeClr val="bg1"/>
                </a:solidFill>
              </a:rPr>
              <a:t>DESARROLLO</a:t>
            </a:r>
          </a:p>
          <a:p>
            <a:pPr lvl="1"/>
            <a:r>
              <a:rPr lang="es-ES">
                <a:solidFill>
                  <a:schemeClr val="bg1"/>
                </a:solidFill>
              </a:rPr>
              <a:t>OBJETIVO</a:t>
            </a:r>
          </a:p>
          <a:p>
            <a:pPr lvl="1"/>
            <a:r>
              <a:rPr lang="es-ES">
                <a:solidFill>
                  <a:schemeClr val="bg1"/>
                </a:solidFill>
              </a:rPr>
              <a:t>Diseño de la Base de Datos</a:t>
            </a:r>
          </a:p>
          <a:p>
            <a:pPr lvl="1"/>
            <a:r>
              <a:rPr lang="es-ES">
                <a:solidFill>
                  <a:schemeClr val="bg1"/>
                </a:solidFill>
              </a:rPr>
              <a:t>Creación de la Base de Datos</a:t>
            </a:r>
          </a:p>
          <a:p>
            <a:pPr lvl="1"/>
            <a:r>
              <a:rPr lang="es-ES">
                <a:solidFill>
                  <a:srgbClr val="FFFF00"/>
                </a:solidFill>
              </a:rPr>
              <a:t>Creación del proyecto</a:t>
            </a:r>
          </a:p>
          <a:p>
            <a:pPr lvl="1"/>
            <a:r>
              <a:rPr lang="es-ES">
                <a:solidFill>
                  <a:schemeClr val="bg1"/>
                </a:solidFill>
              </a:rPr>
              <a:t>Creación del cliente</a:t>
            </a:r>
          </a:p>
          <a:p>
            <a:r>
              <a:rPr lang="es-ES">
                <a:solidFill>
                  <a:schemeClr val="bg1"/>
                </a:solidFill>
              </a:rPr>
              <a:t>CONCLUSIONES</a:t>
            </a:r>
          </a:p>
          <a:p>
            <a:r>
              <a:rPr lang="es-ES">
                <a:solidFill>
                  <a:schemeClr val="bg1"/>
                </a:solidFill>
              </a:rPr>
              <a:t>RECOMENDACIONES</a:t>
            </a:r>
          </a:p>
          <a:p>
            <a:r>
              <a:rPr lang="es-ES">
                <a:solidFill>
                  <a:schemeClr val="bg1"/>
                </a:solidFill>
              </a:rPr>
              <a:t>BIBLIOGRAFÍA</a:t>
            </a:r>
          </a:p>
        </p:txBody>
      </p:sp>
      <p:sp>
        <p:nvSpPr>
          <p:cNvPr id="4" name="Marcador de número de diapositiva 3">
            <a:extLst>
              <a:ext uri="{FF2B5EF4-FFF2-40B4-BE49-F238E27FC236}">
                <a16:creationId xmlns:a16="http://schemas.microsoft.com/office/drawing/2014/main" id="{31674C77-A351-49C9-84ED-9788C8E5C273}"/>
              </a:ext>
            </a:extLst>
          </p:cNvPr>
          <p:cNvSpPr>
            <a:spLocks noGrp="1"/>
          </p:cNvSpPr>
          <p:nvPr>
            <p:ph type="sldNum" sz="quarter" idx="12"/>
          </p:nvPr>
        </p:nvSpPr>
        <p:spPr/>
        <p:txBody>
          <a:bodyPr/>
          <a:lstStyle/>
          <a:p>
            <a:fld id="{D57F1E4F-1CFF-5643-939E-217C01CDF565}" type="slidenum">
              <a:rPr lang="en-US" dirty="0"/>
              <a:pPr/>
              <a:t>30</a:t>
            </a:fld>
            <a:endParaRPr lang="es-ES"/>
          </a:p>
        </p:txBody>
      </p:sp>
    </p:spTree>
    <p:extLst>
      <p:ext uri="{BB962C8B-B14F-4D97-AF65-F5344CB8AC3E}">
        <p14:creationId xmlns:p14="http://schemas.microsoft.com/office/powerpoint/2010/main" val="5336424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404549-B4DC-481C-926C-DED3EF1C58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8FD5CD-351E-4B06-8B78-BD5102D009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CuadroTexto 5">
            <a:extLst>
              <a:ext uri="{FF2B5EF4-FFF2-40B4-BE49-F238E27FC236}">
                <a16:creationId xmlns:a16="http://schemas.microsoft.com/office/drawing/2014/main" id="{2598B2BC-2FB6-45C4-AF9B-08245DD2C65C}"/>
              </a:ext>
            </a:extLst>
          </p:cNvPr>
          <p:cNvSpPr txBox="1"/>
          <p:nvPr/>
        </p:nvSpPr>
        <p:spPr>
          <a:xfrm>
            <a:off x="11691891" y="6457890"/>
            <a:ext cx="500109"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C" sz="2000" b="0" i="0" u="none" strike="noStrike" kern="1200" cap="none" spc="0" normalizeH="0" baseline="0" noProof="0">
                <a:ln>
                  <a:noFill/>
                </a:ln>
                <a:solidFill>
                  <a:prstClr val="white"/>
                </a:solidFill>
                <a:effectLst/>
                <a:uLnTx/>
                <a:uFillTx/>
                <a:latin typeface="Gill Sans MT" panose="020B0502020104020203"/>
                <a:ea typeface="+mn-ea"/>
                <a:cs typeface="+mn-cs"/>
              </a:rPr>
              <a:t>10</a:t>
            </a:r>
          </a:p>
        </p:txBody>
      </p:sp>
      <p:sp>
        <p:nvSpPr>
          <p:cNvPr id="3" name="CuadroTexto 2">
            <a:extLst>
              <a:ext uri="{FF2B5EF4-FFF2-40B4-BE49-F238E27FC236}">
                <a16:creationId xmlns:a16="http://schemas.microsoft.com/office/drawing/2014/main" id="{011A8211-482D-4B86-8710-8AA011EC4558}"/>
              </a:ext>
            </a:extLst>
          </p:cNvPr>
          <p:cNvSpPr txBox="1"/>
          <p:nvPr/>
        </p:nvSpPr>
        <p:spPr>
          <a:xfrm>
            <a:off x="612476" y="1173191"/>
            <a:ext cx="3016369" cy="40318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rgbClr val="FFFFFF"/>
                </a:solidFill>
                <a:ea typeface="+mn-lt"/>
                <a:cs typeface="+mn-lt"/>
              </a:rPr>
              <a:t>Corrida del </a:t>
            </a:r>
            <a:r>
              <a:rPr lang="en-US" sz="3200" err="1">
                <a:solidFill>
                  <a:srgbClr val="FFFFFF"/>
                </a:solidFill>
                <a:ea typeface="+mn-lt"/>
                <a:cs typeface="+mn-lt"/>
              </a:rPr>
              <a:t>servicio</a:t>
            </a:r>
            <a:endParaRPr lang="es-ES" sz="3200">
              <a:solidFill>
                <a:srgbClr val="FFFFFF"/>
              </a:solidFill>
              <a:latin typeface="Gill Sans MT" panose="020B0502020104020203"/>
              <a:cs typeface="Calibri"/>
            </a:endParaRPr>
          </a:p>
          <a:p>
            <a:endParaRPr lang="es-ES" sz="3200">
              <a:solidFill>
                <a:srgbClr val="FFFFFF"/>
              </a:solidFill>
              <a:latin typeface="Calibri"/>
              <a:cs typeface="Calibri"/>
            </a:endParaRPr>
          </a:p>
          <a:p>
            <a:endParaRPr lang="es-ES" sz="3200">
              <a:solidFill>
                <a:srgbClr val="FFFFFF"/>
              </a:solidFill>
              <a:latin typeface="Calibri"/>
              <a:cs typeface="Calibri"/>
            </a:endParaRPr>
          </a:p>
          <a:p>
            <a:endParaRPr lang="es-ES" sz="3200">
              <a:solidFill>
                <a:srgbClr val="FFFFFF"/>
              </a:solidFill>
              <a:latin typeface="Calibri"/>
              <a:cs typeface="Calibri"/>
            </a:endParaRPr>
          </a:p>
          <a:p>
            <a:endParaRPr lang="es-ES" sz="3200">
              <a:solidFill>
                <a:srgbClr val="FFFFFF"/>
              </a:solidFill>
              <a:latin typeface="Calibri"/>
              <a:cs typeface="Calibri"/>
            </a:endParaRPr>
          </a:p>
          <a:p>
            <a:r>
              <a:rPr lang="en-US" sz="3200" err="1">
                <a:solidFill>
                  <a:srgbClr val="FFFFFF"/>
                </a:solidFill>
                <a:ea typeface="+mn-lt"/>
                <a:cs typeface="+mn-lt"/>
              </a:rPr>
              <a:t>Probando</a:t>
            </a:r>
            <a:r>
              <a:rPr lang="en-US" sz="3200">
                <a:solidFill>
                  <a:srgbClr val="FFFFFF"/>
                </a:solidFill>
                <a:ea typeface="+mn-lt"/>
                <a:cs typeface="+mn-lt"/>
              </a:rPr>
              <a:t> el </a:t>
            </a:r>
            <a:r>
              <a:rPr lang="en-US" sz="3200" err="1">
                <a:solidFill>
                  <a:srgbClr val="FFFFFF"/>
                </a:solidFill>
                <a:ea typeface="+mn-lt"/>
                <a:cs typeface="+mn-lt"/>
              </a:rPr>
              <a:t>servicio</a:t>
            </a:r>
            <a:endParaRPr lang="es-ES" sz="3200" err="1">
              <a:solidFill>
                <a:srgbClr val="FFFFFF"/>
              </a:solidFill>
              <a:ea typeface="+mn-lt"/>
              <a:cs typeface="+mn-lt"/>
            </a:endParaRPr>
          </a:p>
        </p:txBody>
      </p:sp>
      <p:sp>
        <p:nvSpPr>
          <p:cNvPr id="7" name="Rectángulo 6">
            <a:extLst>
              <a:ext uri="{FF2B5EF4-FFF2-40B4-BE49-F238E27FC236}">
                <a16:creationId xmlns:a16="http://schemas.microsoft.com/office/drawing/2014/main" id="{8FDE7779-EDB9-4704-8217-5B5722A6AF16}"/>
              </a:ext>
            </a:extLst>
          </p:cNvPr>
          <p:cNvSpPr/>
          <p:nvPr/>
        </p:nvSpPr>
        <p:spPr>
          <a:xfrm>
            <a:off x="9383697" y="0"/>
            <a:ext cx="280830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ES">
                <a:solidFill>
                  <a:schemeClr val="bg1"/>
                </a:solidFill>
              </a:rPr>
              <a:t>MARCO TEÓRICO</a:t>
            </a:r>
          </a:p>
          <a:p>
            <a:r>
              <a:rPr lang="es-ES">
                <a:solidFill>
                  <a:schemeClr val="bg1"/>
                </a:solidFill>
              </a:rPr>
              <a:t>DESARROLLO</a:t>
            </a:r>
          </a:p>
          <a:p>
            <a:pPr lvl="1"/>
            <a:r>
              <a:rPr lang="es-ES">
                <a:solidFill>
                  <a:schemeClr val="bg1"/>
                </a:solidFill>
              </a:rPr>
              <a:t>OBJETIVO</a:t>
            </a:r>
          </a:p>
          <a:p>
            <a:pPr lvl="1"/>
            <a:r>
              <a:rPr lang="es-ES">
                <a:solidFill>
                  <a:schemeClr val="bg1"/>
                </a:solidFill>
              </a:rPr>
              <a:t>Diseño de la Base de Datos</a:t>
            </a:r>
          </a:p>
          <a:p>
            <a:pPr lvl="1"/>
            <a:r>
              <a:rPr lang="es-ES">
                <a:solidFill>
                  <a:schemeClr val="bg1"/>
                </a:solidFill>
              </a:rPr>
              <a:t>Creación de la Base de Datos</a:t>
            </a:r>
          </a:p>
          <a:p>
            <a:pPr lvl="1"/>
            <a:r>
              <a:rPr lang="es-ES">
                <a:solidFill>
                  <a:srgbClr val="FFFF00"/>
                </a:solidFill>
              </a:rPr>
              <a:t>Creación del proyecto</a:t>
            </a:r>
          </a:p>
          <a:p>
            <a:pPr lvl="1"/>
            <a:r>
              <a:rPr lang="es-ES">
                <a:solidFill>
                  <a:schemeClr val="bg1"/>
                </a:solidFill>
              </a:rPr>
              <a:t>Creación del cliente</a:t>
            </a:r>
          </a:p>
          <a:p>
            <a:r>
              <a:rPr lang="es-ES">
                <a:solidFill>
                  <a:schemeClr val="bg1"/>
                </a:solidFill>
              </a:rPr>
              <a:t>CONCLUSIONES</a:t>
            </a:r>
          </a:p>
          <a:p>
            <a:r>
              <a:rPr lang="es-ES">
                <a:solidFill>
                  <a:schemeClr val="bg1"/>
                </a:solidFill>
              </a:rPr>
              <a:t>RECOMENDACIONES</a:t>
            </a:r>
          </a:p>
          <a:p>
            <a:r>
              <a:rPr lang="es-ES">
                <a:solidFill>
                  <a:schemeClr val="bg1"/>
                </a:solidFill>
              </a:rPr>
              <a:t>BIBLIOGRAFÍA</a:t>
            </a:r>
          </a:p>
        </p:txBody>
      </p:sp>
      <p:sp>
        <p:nvSpPr>
          <p:cNvPr id="4" name="Marcador de número de diapositiva 3">
            <a:extLst>
              <a:ext uri="{FF2B5EF4-FFF2-40B4-BE49-F238E27FC236}">
                <a16:creationId xmlns:a16="http://schemas.microsoft.com/office/drawing/2014/main" id="{E5B4DDEF-F278-4367-AA23-02F7860E8B56}"/>
              </a:ext>
            </a:extLst>
          </p:cNvPr>
          <p:cNvSpPr>
            <a:spLocks noGrp="1"/>
          </p:cNvSpPr>
          <p:nvPr>
            <p:ph type="sldNum" sz="quarter" idx="12"/>
          </p:nvPr>
        </p:nvSpPr>
        <p:spPr/>
        <p:txBody>
          <a:bodyPr/>
          <a:lstStyle/>
          <a:p>
            <a:fld id="{D57F1E4F-1CFF-5643-939E-217C01CDF565}" type="slidenum">
              <a:rPr lang="en-US" dirty="0"/>
              <a:pPr/>
              <a:t>31</a:t>
            </a:fld>
            <a:endParaRPr lang="es-ES"/>
          </a:p>
        </p:txBody>
      </p:sp>
      <p:pic>
        <p:nvPicPr>
          <p:cNvPr id="5" name="Imagen 7" descr="Interfaz de usuario gráfica, Texto, Aplicación, Correo electrónico&#10;&#10;Descripción generada automáticamente">
            <a:extLst>
              <a:ext uri="{FF2B5EF4-FFF2-40B4-BE49-F238E27FC236}">
                <a16:creationId xmlns:a16="http://schemas.microsoft.com/office/drawing/2014/main" id="{935B6962-AACE-41EC-8682-53FEC7F1B613}"/>
              </a:ext>
            </a:extLst>
          </p:cNvPr>
          <p:cNvPicPr>
            <a:picLocks noChangeAspect="1"/>
          </p:cNvPicPr>
          <p:nvPr/>
        </p:nvPicPr>
        <p:blipFill>
          <a:blip r:embed="rId2"/>
          <a:stretch>
            <a:fillRect/>
          </a:stretch>
        </p:blipFill>
        <p:spPr>
          <a:xfrm>
            <a:off x="4458688" y="782935"/>
            <a:ext cx="4640473" cy="2574806"/>
          </a:xfrm>
          <a:prstGeom prst="rect">
            <a:avLst/>
          </a:prstGeom>
        </p:spPr>
      </p:pic>
      <p:sp>
        <p:nvSpPr>
          <p:cNvPr id="8" name="CuadroTexto 7">
            <a:extLst>
              <a:ext uri="{FF2B5EF4-FFF2-40B4-BE49-F238E27FC236}">
                <a16:creationId xmlns:a16="http://schemas.microsoft.com/office/drawing/2014/main" id="{5107C4E6-A93E-4613-AEDE-968D4B2C4693}"/>
              </a:ext>
            </a:extLst>
          </p:cNvPr>
          <p:cNvSpPr txBox="1"/>
          <p:nvPr/>
        </p:nvSpPr>
        <p:spPr>
          <a:xfrm>
            <a:off x="5457645" y="3430437"/>
            <a:ext cx="248440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s-EC" sz="1100">
              <a:latin typeface="Calibri"/>
              <a:cs typeface="Segoe UI"/>
            </a:endParaRPr>
          </a:p>
          <a:p>
            <a:pPr algn="ctr"/>
            <a:r>
              <a:rPr lang="es-EC" sz="900" i="1">
                <a:solidFill>
                  <a:srgbClr val="44546A"/>
                </a:solidFill>
                <a:latin typeface="Calibri"/>
                <a:cs typeface="Segoe UI"/>
              </a:rPr>
              <a:t>Ilustración </a:t>
            </a:r>
            <a:r>
              <a:rPr lang="es-EC" sz="900" i="1">
                <a:latin typeface="Calibri"/>
                <a:cs typeface="Segoe UI"/>
              </a:rPr>
              <a:t>81</a:t>
            </a:r>
            <a:r>
              <a:rPr lang="es-EC" sz="900" i="1">
                <a:solidFill>
                  <a:srgbClr val="44546A"/>
                </a:solidFill>
                <a:latin typeface="Calibri"/>
                <a:cs typeface="Segoe UI"/>
              </a:rPr>
              <a:t> BEService</a:t>
            </a:r>
            <a:r>
              <a:rPr lang="es-ES" sz="900" i="1">
                <a:solidFill>
                  <a:srgbClr val="44546A"/>
                </a:solidFill>
                <a:latin typeface="Calibri"/>
                <a:cs typeface="Calibri"/>
              </a:rPr>
              <a:t> </a:t>
            </a:r>
          </a:p>
        </p:txBody>
      </p:sp>
      <p:pic>
        <p:nvPicPr>
          <p:cNvPr id="10" name="Imagen 11" descr="Interfaz de usuario gráfica, Texto, Aplicación&#10;&#10;Descripción generada automáticamente">
            <a:extLst>
              <a:ext uri="{FF2B5EF4-FFF2-40B4-BE49-F238E27FC236}">
                <a16:creationId xmlns:a16="http://schemas.microsoft.com/office/drawing/2014/main" id="{13551E87-7E2B-43B2-85A5-6E6B241583C2}"/>
              </a:ext>
            </a:extLst>
          </p:cNvPr>
          <p:cNvPicPr>
            <a:picLocks noChangeAspect="1"/>
          </p:cNvPicPr>
          <p:nvPr/>
        </p:nvPicPr>
        <p:blipFill>
          <a:blip r:embed="rId3"/>
          <a:stretch>
            <a:fillRect/>
          </a:stretch>
        </p:blipFill>
        <p:spPr>
          <a:xfrm>
            <a:off x="4479355" y="4133400"/>
            <a:ext cx="4786043" cy="1279765"/>
          </a:xfrm>
          <a:prstGeom prst="rect">
            <a:avLst/>
          </a:prstGeom>
        </p:spPr>
      </p:pic>
      <p:sp>
        <p:nvSpPr>
          <p:cNvPr id="12" name="CuadroTexto 11">
            <a:extLst>
              <a:ext uri="{FF2B5EF4-FFF2-40B4-BE49-F238E27FC236}">
                <a16:creationId xmlns:a16="http://schemas.microsoft.com/office/drawing/2014/main" id="{5742DC1A-3B47-400E-9555-AF697D1E6664}"/>
              </a:ext>
            </a:extLst>
          </p:cNvPr>
          <p:cNvSpPr txBox="1"/>
          <p:nvPr/>
        </p:nvSpPr>
        <p:spPr>
          <a:xfrm>
            <a:off x="5615796" y="5371381"/>
            <a:ext cx="235501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s-EC" sz="1100">
              <a:latin typeface="Calibri"/>
              <a:cs typeface="Segoe UI"/>
            </a:endParaRPr>
          </a:p>
          <a:p>
            <a:pPr algn="ctr"/>
            <a:r>
              <a:rPr lang="es-EC" sz="900" i="1">
                <a:solidFill>
                  <a:srgbClr val="44546A"/>
                </a:solidFill>
                <a:latin typeface="Calibri"/>
                <a:cs typeface="Segoe UI"/>
              </a:rPr>
              <a:t>Ilustración </a:t>
            </a:r>
            <a:r>
              <a:rPr lang="es-EC" sz="900" i="1">
                <a:latin typeface="Calibri"/>
                <a:cs typeface="Segoe UI"/>
              </a:rPr>
              <a:t>82</a:t>
            </a:r>
            <a:r>
              <a:rPr lang="es-EC" sz="900" i="1">
                <a:solidFill>
                  <a:srgbClr val="44546A"/>
                </a:solidFill>
                <a:latin typeface="Calibri"/>
                <a:cs typeface="Segoe UI"/>
              </a:rPr>
              <a:t> BEService usuariorepetido</a:t>
            </a:r>
            <a:r>
              <a:rPr lang="es-ES" sz="900" i="1">
                <a:solidFill>
                  <a:srgbClr val="44546A"/>
                </a:solidFill>
                <a:latin typeface="Calibri"/>
                <a:cs typeface="Calibri"/>
              </a:rPr>
              <a:t> </a:t>
            </a:r>
          </a:p>
        </p:txBody>
      </p:sp>
    </p:spTree>
    <p:extLst>
      <p:ext uri="{BB962C8B-B14F-4D97-AF65-F5344CB8AC3E}">
        <p14:creationId xmlns:p14="http://schemas.microsoft.com/office/powerpoint/2010/main" val="15370587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404549-B4DC-481C-926C-DED3EF1C58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8FD5CD-351E-4B06-8B78-BD5102D009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CuadroTexto 5">
            <a:extLst>
              <a:ext uri="{FF2B5EF4-FFF2-40B4-BE49-F238E27FC236}">
                <a16:creationId xmlns:a16="http://schemas.microsoft.com/office/drawing/2014/main" id="{2598B2BC-2FB6-45C4-AF9B-08245DD2C65C}"/>
              </a:ext>
            </a:extLst>
          </p:cNvPr>
          <p:cNvSpPr txBox="1"/>
          <p:nvPr/>
        </p:nvSpPr>
        <p:spPr>
          <a:xfrm>
            <a:off x="11691891" y="6457890"/>
            <a:ext cx="500109"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C" sz="2000" b="0" i="0" u="none" strike="noStrike" kern="1200" cap="none" spc="0" normalizeH="0" baseline="0" noProof="0">
                <a:ln>
                  <a:noFill/>
                </a:ln>
                <a:solidFill>
                  <a:prstClr val="white"/>
                </a:solidFill>
                <a:effectLst/>
                <a:uLnTx/>
                <a:uFillTx/>
                <a:latin typeface="Gill Sans MT" panose="020B0502020104020203"/>
                <a:ea typeface="+mn-ea"/>
                <a:cs typeface="+mn-cs"/>
              </a:rPr>
              <a:t>10</a:t>
            </a:r>
          </a:p>
        </p:txBody>
      </p:sp>
      <p:sp>
        <p:nvSpPr>
          <p:cNvPr id="3" name="Rectangle 4">
            <a:extLst>
              <a:ext uri="{FF2B5EF4-FFF2-40B4-BE49-F238E27FC236}">
                <a16:creationId xmlns:a16="http://schemas.microsoft.com/office/drawing/2014/main" id="{37CD703F-58B5-44C8-8E04-EFFC45EE7F55}"/>
              </a:ext>
            </a:extLst>
          </p:cNvPr>
          <p:cNvSpPr>
            <a:spLocks noChangeArrowheads="1"/>
          </p:cNvSpPr>
          <p:nvPr/>
        </p:nvSpPr>
        <p:spPr bwMode="auto">
          <a:xfrm>
            <a:off x="589472" y="1546085"/>
            <a:ext cx="3410755" cy="363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s-EC" b="1" i="1" cap="small">
                <a:solidFill>
                  <a:srgbClr val="FFFFFF"/>
                </a:solidFill>
                <a:ea typeface="+mn-lt"/>
                <a:cs typeface="+mn-lt"/>
              </a:rPr>
              <a:t>Cliente SOAP CLIENT</a:t>
            </a:r>
            <a:endParaRPr lang="es-EC">
              <a:solidFill>
                <a:srgbClr val="FFFFFF"/>
              </a:solidFill>
              <a:ea typeface="+mn-lt"/>
              <a:cs typeface="+mn-lt"/>
            </a:endParaRPr>
          </a:p>
          <a:p>
            <a:endParaRPr lang="es-EC">
              <a:solidFill>
                <a:srgbClr val="FFFFFF"/>
              </a:solidFill>
              <a:ea typeface="+mn-lt"/>
              <a:cs typeface="+mn-lt"/>
            </a:endParaRPr>
          </a:p>
          <a:p>
            <a:r>
              <a:rPr lang="es-EC" b="1" i="1" cap="small">
                <a:solidFill>
                  <a:srgbClr val="FFFFFF"/>
                </a:solidFill>
                <a:ea typeface="+mn-lt"/>
                <a:cs typeface="+mn-lt"/>
              </a:rPr>
              <a:t>Creación </a:t>
            </a:r>
            <a:r>
              <a:rPr kumimoji="0" lang="es-EC" b="1" i="1" u="none" strike="noStrike" cap="small" normalizeH="0" baseline="0">
                <a:ln>
                  <a:noFill/>
                </a:ln>
                <a:solidFill>
                  <a:srgbClr val="FFFFFF"/>
                </a:solidFill>
                <a:effectLst/>
                <a:ea typeface="+mn-lt"/>
                <a:cs typeface="+mn-lt"/>
              </a:rPr>
              <a:t>del</a:t>
            </a:r>
            <a:r>
              <a:rPr lang="es-EC" b="1" i="1" cap="small">
                <a:solidFill>
                  <a:srgbClr val="FFFFFF"/>
                </a:solidFill>
                <a:ea typeface="+mn-lt"/>
                <a:cs typeface="+mn-lt"/>
              </a:rPr>
              <a:t> PROYECTO_BANCAELECTRONICA_SOAP</a:t>
            </a:r>
            <a:r>
              <a:rPr kumimoji="0" lang="es-EC" b="1" i="1" u="none" strike="noStrike" cap="small" normalizeH="0" baseline="0">
                <a:ln>
                  <a:noFill/>
                </a:ln>
                <a:solidFill>
                  <a:srgbClr val="FFFFFF"/>
                </a:solidFill>
                <a:effectLst/>
                <a:ea typeface="+mn-lt"/>
                <a:cs typeface="+mn-lt"/>
              </a:rPr>
              <a:t>_</a:t>
            </a:r>
            <a:r>
              <a:rPr lang="es-EC" b="1" i="1" cap="small">
                <a:solidFill>
                  <a:srgbClr val="FFFFFF"/>
                </a:solidFill>
                <a:ea typeface="+mn-lt"/>
                <a:cs typeface="+mn-lt"/>
              </a:rPr>
              <a:t>CLIENT</a:t>
            </a:r>
            <a:endParaRPr lang="es-EC">
              <a:solidFill>
                <a:srgbClr val="FFFFFF"/>
              </a:solidFill>
              <a:ea typeface="+mn-lt"/>
              <a:cs typeface="+mn-lt"/>
            </a:endParaRPr>
          </a:p>
          <a:p>
            <a:endParaRPr lang="es-EC">
              <a:solidFill>
                <a:srgbClr val="FFFFFF"/>
              </a:solidFill>
              <a:ea typeface="+mn-lt"/>
              <a:cs typeface="+mn-lt"/>
            </a:endParaRPr>
          </a:p>
          <a:p>
            <a:pPr marL="285750" indent="-285750">
              <a:buFont typeface="Arial"/>
              <a:buChar char="•"/>
            </a:pPr>
            <a:r>
              <a:rPr lang="es-EC">
                <a:solidFill>
                  <a:srgbClr val="FFFFFF"/>
                </a:solidFill>
                <a:ea typeface="+mn-lt"/>
                <a:cs typeface="+mn-lt"/>
              </a:rPr>
              <a:t>Para la creación de un proyecto nuevo en el servidor se escoge de tipo Aplicación Web ASP</a:t>
            </a:r>
            <a:r>
              <a:rPr kumimoji="0" lang="es-EC" b="0" i="0" u="none" strike="noStrike" cap="none" normalizeH="0" baseline="0">
                <a:ln>
                  <a:noFill/>
                </a:ln>
                <a:solidFill>
                  <a:srgbClr val="FFFFFF"/>
                </a:solidFill>
                <a:effectLst/>
                <a:ea typeface="+mn-lt"/>
                <a:cs typeface="+mn-lt"/>
              </a:rPr>
              <a:t>.</a:t>
            </a:r>
            <a:r>
              <a:rPr lang="es-EC">
                <a:solidFill>
                  <a:srgbClr val="FFFFFF"/>
                </a:solidFill>
                <a:ea typeface="+mn-lt"/>
                <a:cs typeface="+mn-lt"/>
              </a:rPr>
              <a:t>NET Framework</a:t>
            </a:r>
          </a:p>
          <a:p>
            <a:pPr marL="0" marR="0" lvl="0" indent="0" algn="l" defTabSz="914400">
              <a:lnSpc>
                <a:spcPct val="100000"/>
              </a:lnSpc>
              <a:spcBef>
                <a:spcPct val="0"/>
              </a:spcBef>
              <a:spcAft>
                <a:spcPct val="0"/>
              </a:spcAft>
              <a:buClrTx/>
              <a:buSzTx/>
              <a:buFontTx/>
              <a:buNone/>
              <a:tabLst/>
            </a:pPr>
            <a:endParaRPr lang="es-EC" altLang="es-EC" b="0" i="0" u="none" strike="noStrike" cap="none" normalizeH="0" baseline="0">
              <a:ln>
                <a:noFill/>
              </a:ln>
              <a:solidFill>
                <a:srgbClr val="FFFFFF"/>
              </a:solidFill>
              <a:effectLst/>
              <a:latin typeface="Calibri"/>
              <a:cs typeface="Arial"/>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C" altLang="es-EC" sz="3200" b="0" i="0" u="none" strike="noStrike" cap="none" normalizeH="0" baseline="0">
              <a:ln>
                <a:noFill/>
              </a:ln>
              <a:solidFill>
                <a:srgbClr val="FFFFFF"/>
              </a:solidFill>
              <a:effectLst/>
              <a:latin typeface="Arial" panose="020B0604020202020204" pitchFamily="34" charset="0"/>
            </a:endParaRPr>
          </a:p>
        </p:txBody>
      </p:sp>
      <p:sp>
        <p:nvSpPr>
          <p:cNvPr id="2" name="Rectángulo 1">
            <a:extLst>
              <a:ext uri="{FF2B5EF4-FFF2-40B4-BE49-F238E27FC236}">
                <a16:creationId xmlns:a16="http://schemas.microsoft.com/office/drawing/2014/main" id="{BDF4CDE0-D10D-4283-B8D4-90BE4881EC2A}"/>
              </a:ext>
            </a:extLst>
          </p:cNvPr>
          <p:cNvSpPr/>
          <p:nvPr/>
        </p:nvSpPr>
        <p:spPr>
          <a:xfrm>
            <a:off x="9406210" y="-3464"/>
            <a:ext cx="280830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ES">
                <a:solidFill>
                  <a:schemeClr val="bg1"/>
                </a:solidFill>
              </a:rPr>
              <a:t>MARCO TEÓRICO</a:t>
            </a:r>
          </a:p>
          <a:p>
            <a:r>
              <a:rPr lang="es-ES">
                <a:solidFill>
                  <a:schemeClr val="bg1"/>
                </a:solidFill>
              </a:rPr>
              <a:t>DESARROLLO</a:t>
            </a:r>
          </a:p>
          <a:p>
            <a:pPr lvl="1"/>
            <a:r>
              <a:rPr lang="es-ES">
                <a:solidFill>
                  <a:schemeClr val="bg1"/>
                </a:solidFill>
              </a:rPr>
              <a:t>OBJETIVO</a:t>
            </a:r>
          </a:p>
          <a:p>
            <a:pPr lvl="1"/>
            <a:r>
              <a:rPr lang="es-ES">
                <a:solidFill>
                  <a:schemeClr val="bg1"/>
                </a:solidFill>
              </a:rPr>
              <a:t>Diseño de la Base de Datos</a:t>
            </a:r>
          </a:p>
          <a:p>
            <a:pPr lvl="1"/>
            <a:r>
              <a:rPr lang="es-ES">
                <a:solidFill>
                  <a:schemeClr val="bg1"/>
                </a:solidFill>
              </a:rPr>
              <a:t>Creación de la Base de Datos</a:t>
            </a:r>
          </a:p>
          <a:p>
            <a:pPr lvl="1"/>
            <a:r>
              <a:rPr lang="es-ES">
                <a:solidFill>
                  <a:schemeClr val="bg1"/>
                </a:solidFill>
              </a:rPr>
              <a:t>Creación del proyecto</a:t>
            </a:r>
          </a:p>
          <a:p>
            <a:pPr lvl="1"/>
            <a:r>
              <a:rPr lang="es-ES">
                <a:solidFill>
                  <a:srgbClr val="FFFF00"/>
                </a:solidFill>
              </a:rPr>
              <a:t>Creación del cliente</a:t>
            </a:r>
          </a:p>
          <a:p>
            <a:r>
              <a:rPr lang="es-ES">
                <a:solidFill>
                  <a:schemeClr val="bg1"/>
                </a:solidFill>
              </a:rPr>
              <a:t>CONCLUSIONES</a:t>
            </a:r>
          </a:p>
          <a:p>
            <a:r>
              <a:rPr lang="es-ES">
                <a:solidFill>
                  <a:schemeClr val="bg1"/>
                </a:solidFill>
              </a:rPr>
              <a:t>RECOMENDACIONES</a:t>
            </a:r>
          </a:p>
          <a:p>
            <a:r>
              <a:rPr lang="es-ES">
                <a:solidFill>
                  <a:schemeClr val="bg1"/>
                </a:solidFill>
              </a:rPr>
              <a:t>BIBLIOGRAFÍA</a:t>
            </a:r>
          </a:p>
        </p:txBody>
      </p:sp>
      <p:sp>
        <p:nvSpPr>
          <p:cNvPr id="5" name="Marcador de número de diapositiva 4">
            <a:extLst>
              <a:ext uri="{FF2B5EF4-FFF2-40B4-BE49-F238E27FC236}">
                <a16:creationId xmlns:a16="http://schemas.microsoft.com/office/drawing/2014/main" id="{C6927757-17F9-4726-8741-33853D3D5ACB}"/>
              </a:ext>
            </a:extLst>
          </p:cNvPr>
          <p:cNvSpPr>
            <a:spLocks noGrp="1"/>
          </p:cNvSpPr>
          <p:nvPr>
            <p:ph type="sldNum" sz="quarter" idx="12"/>
          </p:nvPr>
        </p:nvSpPr>
        <p:spPr/>
        <p:txBody>
          <a:bodyPr/>
          <a:lstStyle/>
          <a:p>
            <a:fld id="{D57F1E4F-1CFF-5643-939E-217C01CDF565}" type="slidenum">
              <a:rPr lang="en-US" dirty="0"/>
              <a:pPr/>
              <a:t>32</a:t>
            </a:fld>
            <a:endParaRPr lang="es-ES"/>
          </a:p>
        </p:txBody>
      </p:sp>
      <p:pic>
        <p:nvPicPr>
          <p:cNvPr id="12" name="Imagen 12" descr="Interfaz de usuario gráfica, Texto&#10;&#10;Descripción generada automáticamente">
            <a:extLst>
              <a:ext uri="{FF2B5EF4-FFF2-40B4-BE49-F238E27FC236}">
                <a16:creationId xmlns:a16="http://schemas.microsoft.com/office/drawing/2014/main" id="{B5CD72B1-48D9-4B6F-8704-8B45B9A15B86}"/>
              </a:ext>
            </a:extLst>
          </p:cNvPr>
          <p:cNvPicPr>
            <a:picLocks noChangeAspect="1"/>
          </p:cNvPicPr>
          <p:nvPr/>
        </p:nvPicPr>
        <p:blipFill>
          <a:blip r:embed="rId2"/>
          <a:stretch>
            <a:fillRect/>
          </a:stretch>
        </p:blipFill>
        <p:spPr>
          <a:xfrm>
            <a:off x="4633643" y="730909"/>
            <a:ext cx="4362450" cy="3067050"/>
          </a:xfrm>
          <a:prstGeom prst="rect">
            <a:avLst/>
          </a:prstGeom>
        </p:spPr>
      </p:pic>
      <p:sp>
        <p:nvSpPr>
          <p:cNvPr id="13" name="CuadroTexto 12">
            <a:extLst>
              <a:ext uri="{FF2B5EF4-FFF2-40B4-BE49-F238E27FC236}">
                <a16:creationId xmlns:a16="http://schemas.microsoft.com/office/drawing/2014/main" id="{EDD7AAFB-DBE0-4753-B226-6439A7A1F81E}"/>
              </a:ext>
            </a:extLst>
          </p:cNvPr>
          <p:cNvSpPr txBox="1"/>
          <p:nvPr/>
        </p:nvSpPr>
        <p:spPr>
          <a:xfrm>
            <a:off x="5457645" y="3660475"/>
            <a:ext cx="2743200"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s-EC" sz="1200">
              <a:latin typeface="Times New Roman"/>
              <a:cs typeface="Segoe UI"/>
            </a:endParaRPr>
          </a:p>
          <a:p>
            <a:pPr algn="ctr"/>
            <a:r>
              <a:rPr lang="es-EC" sz="900" i="1">
                <a:solidFill>
                  <a:srgbClr val="44546A"/>
                </a:solidFill>
                <a:latin typeface="Times New Roman"/>
                <a:cs typeface="Segoe UI"/>
              </a:rPr>
              <a:t>Ilustración </a:t>
            </a:r>
            <a:r>
              <a:rPr lang="es-EC" sz="900" i="1">
                <a:latin typeface="Times New Roman"/>
                <a:cs typeface="Segoe UI"/>
              </a:rPr>
              <a:t>83</a:t>
            </a:r>
            <a:r>
              <a:rPr lang="es-EC" sz="900" i="1">
                <a:solidFill>
                  <a:srgbClr val="44546A"/>
                </a:solidFill>
                <a:latin typeface="Times New Roman"/>
                <a:cs typeface="Segoe UI"/>
              </a:rPr>
              <a:t> Selección de nuevo proyecto web</a:t>
            </a:r>
            <a:r>
              <a:rPr lang="es-ES" sz="900" i="1">
                <a:solidFill>
                  <a:srgbClr val="44546A"/>
                </a:solidFill>
                <a:latin typeface="Times New Roman"/>
                <a:cs typeface="Times New Roman"/>
              </a:rPr>
              <a:t> </a:t>
            </a:r>
          </a:p>
        </p:txBody>
      </p:sp>
      <p:pic>
        <p:nvPicPr>
          <p:cNvPr id="14" name="Imagen 14" descr="Interfaz de usuario gráfica, Texto, Aplicación&#10;&#10;Descripción generada automáticamente">
            <a:extLst>
              <a:ext uri="{FF2B5EF4-FFF2-40B4-BE49-F238E27FC236}">
                <a16:creationId xmlns:a16="http://schemas.microsoft.com/office/drawing/2014/main" id="{98527901-6BD2-4053-BF89-3997CBF331D7}"/>
              </a:ext>
            </a:extLst>
          </p:cNvPr>
          <p:cNvPicPr>
            <a:picLocks noChangeAspect="1"/>
          </p:cNvPicPr>
          <p:nvPr/>
        </p:nvPicPr>
        <p:blipFill>
          <a:blip r:embed="rId3"/>
          <a:stretch>
            <a:fillRect/>
          </a:stretch>
        </p:blipFill>
        <p:spPr>
          <a:xfrm>
            <a:off x="5358082" y="4111385"/>
            <a:ext cx="3086100" cy="2114550"/>
          </a:xfrm>
          <a:prstGeom prst="rect">
            <a:avLst/>
          </a:prstGeom>
        </p:spPr>
      </p:pic>
      <p:sp>
        <p:nvSpPr>
          <p:cNvPr id="15" name="CuadroTexto 14">
            <a:extLst>
              <a:ext uri="{FF2B5EF4-FFF2-40B4-BE49-F238E27FC236}">
                <a16:creationId xmlns:a16="http://schemas.microsoft.com/office/drawing/2014/main" id="{55136DD4-1A68-4640-B522-FFF4C1582A87}"/>
              </a:ext>
            </a:extLst>
          </p:cNvPr>
          <p:cNvSpPr txBox="1"/>
          <p:nvPr/>
        </p:nvSpPr>
        <p:spPr>
          <a:xfrm>
            <a:off x="5529532" y="6147758"/>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s-EC" sz="1100">
              <a:latin typeface="Times New Roman"/>
              <a:cs typeface="Segoe UI"/>
            </a:endParaRPr>
          </a:p>
          <a:p>
            <a:pPr algn="ctr"/>
            <a:r>
              <a:rPr lang="es-EC" sz="900" i="1">
                <a:solidFill>
                  <a:srgbClr val="44546A"/>
                </a:solidFill>
                <a:latin typeface="Times New Roman"/>
                <a:cs typeface="Segoe UI"/>
              </a:rPr>
              <a:t>Ilustración </a:t>
            </a:r>
            <a:r>
              <a:rPr lang="es-EC" sz="900" i="1">
                <a:latin typeface="Times New Roman"/>
                <a:cs typeface="Segoe UI"/>
              </a:rPr>
              <a:t>84</a:t>
            </a:r>
            <a:r>
              <a:rPr lang="es-EC" sz="900" i="1">
                <a:solidFill>
                  <a:srgbClr val="44546A"/>
                </a:solidFill>
                <a:latin typeface="Times New Roman"/>
                <a:cs typeface="Segoe UI"/>
              </a:rPr>
              <a:t> Seleccionar proyecto</a:t>
            </a:r>
            <a:r>
              <a:rPr lang="es-ES" sz="900" i="1">
                <a:solidFill>
                  <a:srgbClr val="44546A"/>
                </a:solidFill>
                <a:latin typeface="Times New Roman"/>
                <a:cs typeface="Times New Roman"/>
              </a:rPr>
              <a:t> </a:t>
            </a:r>
          </a:p>
        </p:txBody>
      </p:sp>
    </p:spTree>
    <p:extLst>
      <p:ext uri="{BB962C8B-B14F-4D97-AF65-F5344CB8AC3E}">
        <p14:creationId xmlns:p14="http://schemas.microsoft.com/office/powerpoint/2010/main" val="23167820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404549-B4DC-481C-926C-DED3EF1C58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8FD5CD-351E-4B06-8B78-BD5102D009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CuadroTexto 5">
            <a:extLst>
              <a:ext uri="{FF2B5EF4-FFF2-40B4-BE49-F238E27FC236}">
                <a16:creationId xmlns:a16="http://schemas.microsoft.com/office/drawing/2014/main" id="{2598B2BC-2FB6-45C4-AF9B-08245DD2C65C}"/>
              </a:ext>
            </a:extLst>
          </p:cNvPr>
          <p:cNvSpPr txBox="1"/>
          <p:nvPr/>
        </p:nvSpPr>
        <p:spPr>
          <a:xfrm>
            <a:off x="11691891" y="6457890"/>
            <a:ext cx="500109"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C" sz="2000" b="0" i="0" u="none" strike="noStrike" kern="1200" cap="none" spc="0" normalizeH="0" baseline="0" noProof="0">
                <a:ln>
                  <a:noFill/>
                </a:ln>
                <a:solidFill>
                  <a:prstClr val="white"/>
                </a:solidFill>
                <a:effectLst/>
                <a:uLnTx/>
                <a:uFillTx/>
                <a:latin typeface="Gill Sans MT" panose="020B0502020104020203"/>
                <a:ea typeface="+mn-ea"/>
                <a:cs typeface="+mn-cs"/>
              </a:rPr>
              <a:t>10</a:t>
            </a:r>
          </a:p>
        </p:txBody>
      </p:sp>
      <p:sp>
        <p:nvSpPr>
          <p:cNvPr id="3" name="Rectangle 4">
            <a:extLst>
              <a:ext uri="{FF2B5EF4-FFF2-40B4-BE49-F238E27FC236}">
                <a16:creationId xmlns:a16="http://schemas.microsoft.com/office/drawing/2014/main" id="{37CD703F-58B5-44C8-8E04-EFFC45EE7F55}"/>
              </a:ext>
            </a:extLst>
          </p:cNvPr>
          <p:cNvSpPr>
            <a:spLocks noChangeArrowheads="1"/>
          </p:cNvSpPr>
          <p:nvPr/>
        </p:nvSpPr>
        <p:spPr bwMode="auto">
          <a:xfrm>
            <a:off x="517585" y="1223352"/>
            <a:ext cx="3568905" cy="5139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a:buFont typeface="Arial"/>
              <a:buChar char="•"/>
            </a:pPr>
            <a:r>
              <a:rPr lang="es-EC" sz="2400" b="1" cap="small">
                <a:solidFill>
                  <a:srgbClr val="FFFFFF"/>
                </a:solidFill>
                <a:ea typeface="+mn-lt"/>
                <a:cs typeface="+mn-lt"/>
              </a:rPr>
              <a:t>Agregando referencia </a:t>
            </a:r>
            <a:r>
              <a:rPr kumimoji="0" lang="es-EC" sz="2400" b="1" u="none" strike="noStrike" cap="small" normalizeH="0" baseline="0">
                <a:ln>
                  <a:noFill/>
                </a:ln>
                <a:solidFill>
                  <a:srgbClr val="FFFFFF"/>
                </a:solidFill>
                <a:effectLst/>
                <a:ea typeface="+mn-lt"/>
                <a:cs typeface="+mn-lt"/>
              </a:rPr>
              <a:t>del</a:t>
            </a:r>
            <a:r>
              <a:rPr lang="es-EC" sz="2400" b="1" cap="small">
                <a:solidFill>
                  <a:srgbClr val="FFFFFF"/>
                </a:solidFill>
                <a:ea typeface="+mn-lt"/>
                <a:cs typeface="+mn-lt"/>
              </a:rPr>
              <a:t> servicio web banca </a:t>
            </a:r>
            <a:r>
              <a:rPr lang="es-EC" sz="2400" b="1" cap="small" err="1">
                <a:solidFill>
                  <a:srgbClr val="FFFFFF"/>
                </a:solidFill>
                <a:ea typeface="+mn-lt"/>
                <a:cs typeface="+mn-lt"/>
              </a:rPr>
              <a:t>electronica</a:t>
            </a:r>
            <a:endParaRPr lang="es-EC" sz="2400" cap="small" err="1">
              <a:solidFill>
                <a:srgbClr val="FFFFFF"/>
              </a:solidFill>
              <a:ea typeface="+mn-lt"/>
              <a:cs typeface="+mn-lt"/>
            </a:endParaRPr>
          </a:p>
          <a:p>
            <a:r>
              <a:rPr lang="es-EC" sz="2400" cap="small">
                <a:solidFill>
                  <a:srgbClr val="FFFFFF"/>
                </a:solidFill>
                <a:ea typeface="+mn-lt"/>
                <a:cs typeface="+mn-lt"/>
              </a:rPr>
              <a:t>Agregar la referencia del servicio creado haciendo clic derecho en el proyecto + Agregar + Referencia de servicio</a:t>
            </a:r>
            <a:r>
              <a:rPr kumimoji="0" lang="es-EC" sz="2400" b="0" i="0" u="none" strike="noStrike" cap="small" normalizeH="0" baseline="0">
                <a:ln>
                  <a:noFill/>
                </a:ln>
                <a:solidFill>
                  <a:srgbClr val="FFFFFF"/>
                </a:solidFill>
                <a:effectLst/>
                <a:ea typeface="+mn-lt"/>
                <a:cs typeface="+mn-lt"/>
              </a:rPr>
              <a:t>.</a:t>
            </a:r>
            <a:endParaRPr lang="es-EC" sz="2400" cap="small">
              <a:solidFill>
                <a:srgbClr val="FFFFFF"/>
              </a:solidFill>
              <a:ea typeface="+mn-lt"/>
              <a:cs typeface="+mn-lt"/>
            </a:endParaRPr>
          </a:p>
          <a:p>
            <a:endParaRPr lang="es-EC" sz="2400" b="1" i="1" cap="small">
              <a:solidFill>
                <a:srgbClr val="FFFFFF"/>
              </a:solidFill>
              <a:ea typeface="+mn-lt"/>
              <a:cs typeface="+mn-lt"/>
            </a:endParaRPr>
          </a:p>
          <a:p>
            <a:pPr marL="0" marR="0" lvl="0" indent="0" algn="l" defTabSz="914400">
              <a:lnSpc>
                <a:spcPct val="100000"/>
              </a:lnSpc>
              <a:spcBef>
                <a:spcPct val="0"/>
              </a:spcBef>
              <a:spcAft>
                <a:spcPct val="0"/>
              </a:spcAft>
              <a:buClrTx/>
              <a:buSzTx/>
              <a:buFontTx/>
              <a:buNone/>
              <a:tabLst/>
            </a:pPr>
            <a:endParaRPr lang="es-EC" altLang="es-EC" sz="2400" b="0" i="0" u="none" strike="noStrike" cap="none" normalizeH="0" baseline="0">
              <a:ln>
                <a:noFill/>
              </a:ln>
              <a:solidFill>
                <a:srgbClr val="FFFFFF"/>
              </a:solidFill>
              <a:effectLst/>
              <a:latin typeface="Calibri"/>
              <a:cs typeface="Arial"/>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C" altLang="es-EC" sz="4000" b="0" i="0" u="none" strike="noStrike" cap="none" normalizeH="0" baseline="0">
              <a:ln>
                <a:noFill/>
              </a:ln>
              <a:solidFill>
                <a:srgbClr val="FFFFFF"/>
              </a:solidFill>
              <a:effectLst/>
              <a:latin typeface="Arial" panose="020B0604020202020204" pitchFamily="34" charset="0"/>
            </a:endParaRPr>
          </a:p>
        </p:txBody>
      </p:sp>
      <p:sp>
        <p:nvSpPr>
          <p:cNvPr id="2" name="Rectángulo 1">
            <a:extLst>
              <a:ext uri="{FF2B5EF4-FFF2-40B4-BE49-F238E27FC236}">
                <a16:creationId xmlns:a16="http://schemas.microsoft.com/office/drawing/2014/main" id="{BDF4CDE0-D10D-4283-B8D4-90BE4881EC2A}"/>
              </a:ext>
            </a:extLst>
          </p:cNvPr>
          <p:cNvSpPr/>
          <p:nvPr/>
        </p:nvSpPr>
        <p:spPr>
          <a:xfrm>
            <a:off x="9406210" y="-3464"/>
            <a:ext cx="280830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ES">
                <a:solidFill>
                  <a:schemeClr val="bg1"/>
                </a:solidFill>
              </a:rPr>
              <a:t>MARCO TEÓRICO</a:t>
            </a:r>
          </a:p>
          <a:p>
            <a:r>
              <a:rPr lang="es-ES">
                <a:solidFill>
                  <a:schemeClr val="bg1"/>
                </a:solidFill>
              </a:rPr>
              <a:t>DESARROLLO</a:t>
            </a:r>
          </a:p>
          <a:p>
            <a:pPr lvl="1"/>
            <a:r>
              <a:rPr lang="es-ES">
                <a:solidFill>
                  <a:schemeClr val="bg1"/>
                </a:solidFill>
              </a:rPr>
              <a:t>OBJETIVO</a:t>
            </a:r>
          </a:p>
          <a:p>
            <a:pPr lvl="1"/>
            <a:r>
              <a:rPr lang="es-ES">
                <a:solidFill>
                  <a:schemeClr val="bg1"/>
                </a:solidFill>
              </a:rPr>
              <a:t>Diseño de la Base de Datos</a:t>
            </a:r>
          </a:p>
          <a:p>
            <a:pPr lvl="1"/>
            <a:r>
              <a:rPr lang="es-ES">
                <a:solidFill>
                  <a:schemeClr val="bg1"/>
                </a:solidFill>
              </a:rPr>
              <a:t>Creación de la Base de Datos</a:t>
            </a:r>
          </a:p>
          <a:p>
            <a:pPr lvl="1"/>
            <a:r>
              <a:rPr lang="es-ES">
                <a:solidFill>
                  <a:schemeClr val="bg1"/>
                </a:solidFill>
              </a:rPr>
              <a:t>Creación del proyecto</a:t>
            </a:r>
          </a:p>
          <a:p>
            <a:pPr lvl="1"/>
            <a:r>
              <a:rPr lang="es-ES">
                <a:solidFill>
                  <a:srgbClr val="FFFF00"/>
                </a:solidFill>
              </a:rPr>
              <a:t>Creación del cliente</a:t>
            </a:r>
          </a:p>
          <a:p>
            <a:r>
              <a:rPr lang="es-ES">
                <a:solidFill>
                  <a:schemeClr val="bg1"/>
                </a:solidFill>
              </a:rPr>
              <a:t>CONCLUSIONES</a:t>
            </a:r>
          </a:p>
          <a:p>
            <a:r>
              <a:rPr lang="es-ES">
                <a:solidFill>
                  <a:schemeClr val="bg1"/>
                </a:solidFill>
              </a:rPr>
              <a:t>RECOMENDACIONES</a:t>
            </a:r>
          </a:p>
          <a:p>
            <a:r>
              <a:rPr lang="es-ES">
                <a:solidFill>
                  <a:schemeClr val="bg1"/>
                </a:solidFill>
              </a:rPr>
              <a:t>BIBLIOGRAFÍA</a:t>
            </a:r>
          </a:p>
        </p:txBody>
      </p:sp>
      <p:sp>
        <p:nvSpPr>
          <p:cNvPr id="5" name="Marcador de número de diapositiva 4">
            <a:extLst>
              <a:ext uri="{FF2B5EF4-FFF2-40B4-BE49-F238E27FC236}">
                <a16:creationId xmlns:a16="http://schemas.microsoft.com/office/drawing/2014/main" id="{C6927757-17F9-4726-8741-33853D3D5ACB}"/>
              </a:ext>
            </a:extLst>
          </p:cNvPr>
          <p:cNvSpPr>
            <a:spLocks noGrp="1"/>
          </p:cNvSpPr>
          <p:nvPr>
            <p:ph type="sldNum" sz="quarter" idx="12"/>
          </p:nvPr>
        </p:nvSpPr>
        <p:spPr/>
        <p:txBody>
          <a:bodyPr/>
          <a:lstStyle/>
          <a:p>
            <a:fld id="{D57F1E4F-1CFF-5643-939E-217C01CDF565}" type="slidenum">
              <a:rPr lang="en-US" dirty="0"/>
              <a:pPr/>
              <a:t>33</a:t>
            </a:fld>
            <a:endParaRPr lang="es-ES"/>
          </a:p>
        </p:txBody>
      </p:sp>
      <p:pic>
        <p:nvPicPr>
          <p:cNvPr id="4" name="Imagen 6" descr="Captura de pantalla de un celular&#10;&#10;Descripción generada automáticamente">
            <a:extLst>
              <a:ext uri="{FF2B5EF4-FFF2-40B4-BE49-F238E27FC236}">
                <a16:creationId xmlns:a16="http://schemas.microsoft.com/office/drawing/2014/main" id="{2EEF6FBC-CBA3-49D7-B1DC-00F374E7136A}"/>
              </a:ext>
            </a:extLst>
          </p:cNvPr>
          <p:cNvPicPr>
            <a:picLocks noChangeAspect="1"/>
          </p:cNvPicPr>
          <p:nvPr/>
        </p:nvPicPr>
        <p:blipFill>
          <a:blip r:embed="rId2"/>
          <a:stretch>
            <a:fillRect/>
          </a:stretch>
        </p:blipFill>
        <p:spPr>
          <a:xfrm>
            <a:off x="4309523" y="1177415"/>
            <a:ext cx="4924425" cy="3324225"/>
          </a:xfrm>
          <a:prstGeom prst="rect">
            <a:avLst/>
          </a:prstGeom>
        </p:spPr>
      </p:pic>
      <p:sp>
        <p:nvSpPr>
          <p:cNvPr id="7" name="CuadroTexto 6">
            <a:extLst>
              <a:ext uri="{FF2B5EF4-FFF2-40B4-BE49-F238E27FC236}">
                <a16:creationId xmlns:a16="http://schemas.microsoft.com/office/drawing/2014/main" id="{8B9F5DF6-3A93-4772-8ABC-75E690E9667E}"/>
              </a:ext>
            </a:extLst>
          </p:cNvPr>
          <p:cNvSpPr txBox="1"/>
          <p:nvPr/>
        </p:nvSpPr>
        <p:spPr>
          <a:xfrm>
            <a:off x="5270740" y="4595003"/>
            <a:ext cx="2743200"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s-EC" sz="1200">
              <a:latin typeface="Times New Roman"/>
              <a:cs typeface="Segoe UI"/>
            </a:endParaRPr>
          </a:p>
          <a:p>
            <a:pPr algn="ctr"/>
            <a:r>
              <a:rPr lang="es-EC" sz="900" i="1">
                <a:solidFill>
                  <a:srgbClr val="44546A"/>
                </a:solidFill>
                <a:latin typeface="Times New Roman"/>
                <a:cs typeface="Segoe UI"/>
              </a:rPr>
              <a:t>Ilustración </a:t>
            </a:r>
            <a:r>
              <a:rPr lang="es-EC" sz="900" i="1">
                <a:latin typeface="Times New Roman"/>
                <a:cs typeface="Segoe UI"/>
              </a:rPr>
              <a:t>85</a:t>
            </a:r>
            <a:r>
              <a:rPr lang="es-EC" sz="900" i="1">
                <a:solidFill>
                  <a:srgbClr val="44546A"/>
                </a:solidFill>
                <a:latin typeface="Times New Roman"/>
                <a:cs typeface="Segoe UI"/>
              </a:rPr>
              <a:t> Agregar referencia de servicio</a:t>
            </a:r>
            <a:r>
              <a:rPr lang="es-ES" sz="900" i="1">
                <a:solidFill>
                  <a:srgbClr val="44546A"/>
                </a:solidFill>
                <a:latin typeface="Times New Roman"/>
                <a:cs typeface="Times New Roman"/>
              </a:rPr>
              <a:t> </a:t>
            </a:r>
          </a:p>
        </p:txBody>
      </p:sp>
    </p:spTree>
    <p:extLst>
      <p:ext uri="{BB962C8B-B14F-4D97-AF65-F5344CB8AC3E}">
        <p14:creationId xmlns:p14="http://schemas.microsoft.com/office/powerpoint/2010/main" val="41122793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404549-B4DC-481C-926C-DED3EF1C58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8FD5CD-351E-4B06-8B78-BD5102D009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CuadroTexto 5">
            <a:extLst>
              <a:ext uri="{FF2B5EF4-FFF2-40B4-BE49-F238E27FC236}">
                <a16:creationId xmlns:a16="http://schemas.microsoft.com/office/drawing/2014/main" id="{2598B2BC-2FB6-45C4-AF9B-08245DD2C65C}"/>
              </a:ext>
            </a:extLst>
          </p:cNvPr>
          <p:cNvSpPr txBox="1"/>
          <p:nvPr/>
        </p:nvSpPr>
        <p:spPr>
          <a:xfrm>
            <a:off x="11691891" y="6457890"/>
            <a:ext cx="500109"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C" sz="2000" b="0" i="0" u="none" strike="noStrike" kern="1200" cap="none" spc="0" normalizeH="0" baseline="0" noProof="0">
                <a:ln>
                  <a:noFill/>
                </a:ln>
                <a:solidFill>
                  <a:prstClr val="white"/>
                </a:solidFill>
                <a:effectLst/>
                <a:uLnTx/>
                <a:uFillTx/>
                <a:latin typeface="Gill Sans MT" panose="020B0502020104020203"/>
                <a:ea typeface="+mn-ea"/>
                <a:cs typeface="+mn-cs"/>
              </a:rPr>
              <a:t>10</a:t>
            </a:r>
          </a:p>
        </p:txBody>
      </p:sp>
      <p:sp>
        <p:nvSpPr>
          <p:cNvPr id="3" name="Rectangle 4">
            <a:extLst>
              <a:ext uri="{FF2B5EF4-FFF2-40B4-BE49-F238E27FC236}">
                <a16:creationId xmlns:a16="http://schemas.microsoft.com/office/drawing/2014/main" id="{37CD703F-58B5-44C8-8E04-EFFC45EE7F55}"/>
              </a:ext>
            </a:extLst>
          </p:cNvPr>
          <p:cNvSpPr>
            <a:spLocks noChangeArrowheads="1"/>
          </p:cNvSpPr>
          <p:nvPr/>
        </p:nvSpPr>
        <p:spPr bwMode="auto">
          <a:xfrm>
            <a:off x="517585" y="1777350"/>
            <a:ext cx="3568905"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a:buFont typeface="Arial"/>
              <a:buChar char="•"/>
            </a:pPr>
            <a:r>
              <a:rPr lang="es-EC" sz="2400" cap="small">
                <a:solidFill>
                  <a:srgbClr val="FFFFFF"/>
                </a:solidFill>
                <a:ea typeface="+mn-lt"/>
                <a:cs typeface="+mn-lt"/>
              </a:rPr>
              <a:t>Obtener el link </a:t>
            </a:r>
            <a:r>
              <a:rPr kumimoji="0" lang="es-EC" sz="2400" u="none" strike="noStrike" cap="small" normalizeH="0" baseline="0">
                <a:ln>
                  <a:noFill/>
                </a:ln>
                <a:solidFill>
                  <a:srgbClr val="FFFFFF"/>
                </a:solidFill>
                <a:effectLst/>
                <a:ea typeface="+mn-lt"/>
                <a:cs typeface="+mn-lt"/>
              </a:rPr>
              <a:t>del</a:t>
            </a:r>
            <a:r>
              <a:rPr lang="es-EC" sz="2400" cap="small">
                <a:solidFill>
                  <a:srgbClr val="FFFFFF"/>
                </a:solidFill>
                <a:ea typeface="+mn-lt"/>
                <a:cs typeface="+mn-lt"/>
              </a:rPr>
              <a:t> servicio copiando la URL que se genera al ejecutar el servidor</a:t>
            </a:r>
            <a:r>
              <a:rPr kumimoji="0" lang="es-EC" sz="2400" b="0" i="0" u="none" strike="noStrike" cap="small" normalizeH="0" baseline="0">
                <a:ln>
                  <a:noFill/>
                </a:ln>
                <a:solidFill>
                  <a:srgbClr val="FFFFFF"/>
                </a:solidFill>
                <a:effectLst/>
                <a:ea typeface="+mn-lt"/>
                <a:cs typeface="+mn-lt"/>
              </a:rPr>
              <a:t>.</a:t>
            </a:r>
            <a:endParaRPr lang="es-EC">
              <a:solidFill>
                <a:srgbClr val="FFFFFF"/>
              </a:solidFill>
              <a:ea typeface="+mn-lt"/>
              <a:cs typeface="+mn-lt"/>
            </a:endParaRPr>
          </a:p>
          <a:p>
            <a:pPr marL="285750" indent="-285750">
              <a:buFont typeface="Arial"/>
              <a:buChar char="•"/>
            </a:pPr>
            <a:endParaRPr lang="es-EC" sz="2400" cap="small">
              <a:solidFill>
                <a:srgbClr val="FFFFFF"/>
              </a:solidFill>
              <a:ea typeface="+mn-lt"/>
              <a:cs typeface="+mn-lt"/>
            </a:endParaRPr>
          </a:p>
          <a:p>
            <a:pPr marL="285750" indent="-285750">
              <a:buFont typeface="Arial"/>
              <a:buChar char="•"/>
            </a:pPr>
            <a:endParaRPr lang="es-EC" sz="2400" cap="small">
              <a:solidFill>
                <a:srgbClr val="FFFFFF"/>
              </a:solidFill>
              <a:ea typeface="+mn-lt"/>
              <a:cs typeface="+mn-lt"/>
            </a:endParaRPr>
          </a:p>
          <a:p>
            <a:pPr marL="285750" indent="-285750">
              <a:buFont typeface="Arial"/>
              <a:buChar char="•"/>
            </a:pPr>
            <a:r>
              <a:rPr lang="es-EC" sz="2400" cap="small">
                <a:solidFill>
                  <a:srgbClr val="FFFFFF"/>
                </a:solidFill>
                <a:ea typeface="+mn-lt"/>
                <a:cs typeface="+mn-lt"/>
              </a:rPr>
              <a:t>En la dirección pegar la URL del servidor</a:t>
            </a:r>
            <a:endParaRPr lang="es-EC">
              <a:solidFill>
                <a:srgbClr val="FFFFFF"/>
              </a:solidFill>
            </a:endParaRPr>
          </a:p>
          <a:p>
            <a:pPr>
              <a:spcBef>
                <a:spcPct val="0"/>
              </a:spcBef>
              <a:spcAft>
                <a:spcPct val="0"/>
              </a:spcAft>
            </a:pPr>
            <a:endParaRPr lang="es-EC" altLang="es-EC" sz="2400">
              <a:solidFill>
                <a:srgbClr val="FFFFFF"/>
              </a:solidFill>
              <a:latin typeface="Calibri"/>
              <a:cs typeface="Arial" panose="020B0604020202020204" pitchFamily="34" charset="0"/>
            </a:endParaRPr>
          </a:p>
          <a:p>
            <a:pPr eaLnBrk="0" fontAlgn="base" hangingPunct="0">
              <a:spcBef>
                <a:spcPct val="0"/>
              </a:spcBef>
              <a:spcAft>
                <a:spcPct val="0"/>
              </a:spcAft>
            </a:pPr>
            <a:endParaRPr lang="es-EC" altLang="es-EC" sz="4000">
              <a:solidFill>
                <a:srgbClr val="FFFFFF"/>
              </a:solidFill>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BDF4CDE0-D10D-4283-B8D4-90BE4881EC2A}"/>
              </a:ext>
            </a:extLst>
          </p:cNvPr>
          <p:cNvSpPr/>
          <p:nvPr/>
        </p:nvSpPr>
        <p:spPr>
          <a:xfrm>
            <a:off x="9406210" y="-3464"/>
            <a:ext cx="280830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ES">
                <a:solidFill>
                  <a:schemeClr val="bg1"/>
                </a:solidFill>
              </a:rPr>
              <a:t>MARCO TEÓRICO</a:t>
            </a:r>
          </a:p>
          <a:p>
            <a:r>
              <a:rPr lang="es-ES">
                <a:solidFill>
                  <a:schemeClr val="bg1"/>
                </a:solidFill>
              </a:rPr>
              <a:t>DESARROLLO</a:t>
            </a:r>
          </a:p>
          <a:p>
            <a:pPr lvl="1"/>
            <a:r>
              <a:rPr lang="es-ES">
                <a:solidFill>
                  <a:schemeClr val="bg1"/>
                </a:solidFill>
              </a:rPr>
              <a:t>OBJETIVO</a:t>
            </a:r>
          </a:p>
          <a:p>
            <a:pPr lvl="1"/>
            <a:r>
              <a:rPr lang="es-ES">
                <a:solidFill>
                  <a:schemeClr val="bg1"/>
                </a:solidFill>
              </a:rPr>
              <a:t>Diseño de la Base de Datos</a:t>
            </a:r>
          </a:p>
          <a:p>
            <a:pPr lvl="1"/>
            <a:r>
              <a:rPr lang="es-ES">
                <a:solidFill>
                  <a:schemeClr val="bg1"/>
                </a:solidFill>
              </a:rPr>
              <a:t>Creación de la Base de Datos</a:t>
            </a:r>
          </a:p>
          <a:p>
            <a:pPr lvl="1"/>
            <a:r>
              <a:rPr lang="es-ES">
                <a:solidFill>
                  <a:schemeClr val="bg1"/>
                </a:solidFill>
              </a:rPr>
              <a:t>Creación del proyecto</a:t>
            </a:r>
          </a:p>
          <a:p>
            <a:pPr lvl="1"/>
            <a:r>
              <a:rPr lang="es-ES">
                <a:solidFill>
                  <a:srgbClr val="FFFF00"/>
                </a:solidFill>
              </a:rPr>
              <a:t>Creación del cliente</a:t>
            </a:r>
          </a:p>
          <a:p>
            <a:r>
              <a:rPr lang="es-ES">
                <a:solidFill>
                  <a:schemeClr val="bg1"/>
                </a:solidFill>
              </a:rPr>
              <a:t>CONCLUSIONES</a:t>
            </a:r>
          </a:p>
          <a:p>
            <a:r>
              <a:rPr lang="es-ES">
                <a:solidFill>
                  <a:schemeClr val="bg1"/>
                </a:solidFill>
              </a:rPr>
              <a:t>RECOMENDACIONES</a:t>
            </a:r>
          </a:p>
          <a:p>
            <a:r>
              <a:rPr lang="es-ES">
                <a:solidFill>
                  <a:schemeClr val="bg1"/>
                </a:solidFill>
              </a:rPr>
              <a:t>BIBLIOGRAFÍA</a:t>
            </a:r>
          </a:p>
        </p:txBody>
      </p:sp>
      <p:sp>
        <p:nvSpPr>
          <p:cNvPr id="5" name="Marcador de número de diapositiva 4">
            <a:extLst>
              <a:ext uri="{FF2B5EF4-FFF2-40B4-BE49-F238E27FC236}">
                <a16:creationId xmlns:a16="http://schemas.microsoft.com/office/drawing/2014/main" id="{C6927757-17F9-4726-8741-33853D3D5ACB}"/>
              </a:ext>
            </a:extLst>
          </p:cNvPr>
          <p:cNvSpPr>
            <a:spLocks noGrp="1"/>
          </p:cNvSpPr>
          <p:nvPr>
            <p:ph type="sldNum" sz="quarter" idx="12"/>
          </p:nvPr>
        </p:nvSpPr>
        <p:spPr/>
        <p:txBody>
          <a:bodyPr/>
          <a:lstStyle/>
          <a:p>
            <a:fld id="{D57F1E4F-1CFF-5643-939E-217C01CDF565}" type="slidenum">
              <a:rPr lang="en-US" dirty="0"/>
              <a:pPr/>
              <a:t>34</a:t>
            </a:fld>
            <a:endParaRPr lang="es-ES"/>
          </a:p>
        </p:txBody>
      </p:sp>
      <p:pic>
        <p:nvPicPr>
          <p:cNvPr id="8" name="Imagen 9" descr="Interfaz de usuario gráfica, Texto, Aplicación, Correo electrónico&#10;&#10;Descripción generada automáticamente">
            <a:extLst>
              <a:ext uri="{FF2B5EF4-FFF2-40B4-BE49-F238E27FC236}">
                <a16:creationId xmlns:a16="http://schemas.microsoft.com/office/drawing/2014/main" id="{F6F712FE-C093-4850-A24A-920B6E52781A}"/>
              </a:ext>
            </a:extLst>
          </p:cNvPr>
          <p:cNvPicPr>
            <a:picLocks noChangeAspect="1"/>
          </p:cNvPicPr>
          <p:nvPr/>
        </p:nvPicPr>
        <p:blipFill>
          <a:blip r:embed="rId2"/>
          <a:stretch>
            <a:fillRect/>
          </a:stretch>
        </p:blipFill>
        <p:spPr>
          <a:xfrm>
            <a:off x="4729252" y="991139"/>
            <a:ext cx="4166200" cy="3363404"/>
          </a:xfrm>
          <a:prstGeom prst="rect">
            <a:avLst/>
          </a:prstGeom>
        </p:spPr>
      </p:pic>
      <p:pic>
        <p:nvPicPr>
          <p:cNvPr id="10" name="Imagen 11">
            <a:extLst>
              <a:ext uri="{FF2B5EF4-FFF2-40B4-BE49-F238E27FC236}">
                <a16:creationId xmlns:a16="http://schemas.microsoft.com/office/drawing/2014/main" id="{116D1FCD-4694-4186-AC8D-CA4FFD73F444}"/>
              </a:ext>
            </a:extLst>
          </p:cNvPr>
          <p:cNvPicPr>
            <a:picLocks noChangeAspect="1"/>
          </p:cNvPicPr>
          <p:nvPr/>
        </p:nvPicPr>
        <p:blipFill>
          <a:blip r:embed="rId3"/>
          <a:stretch>
            <a:fillRect/>
          </a:stretch>
        </p:blipFill>
        <p:spPr>
          <a:xfrm>
            <a:off x="5432844" y="5260316"/>
            <a:ext cx="2706359" cy="548856"/>
          </a:xfrm>
          <a:prstGeom prst="rect">
            <a:avLst/>
          </a:prstGeom>
        </p:spPr>
      </p:pic>
      <p:sp>
        <p:nvSpPr>
          <p:cNvPr id="12" name="CuadroTexto 11">
            <a:extLst>
              <a:ext uri="{FF2B5EF4-FFF2-40B4-BE49-F238E27FC236}">
                <a16:creationId xmlns:a16="http://schemas.microsoft.com/office/drawing/2014/main" id="{105B20FB-6E7E-4C6A-A8EE-2C8AED9D1E86}"/>
              </a:ext>
            </a:extLst>
          </p:cNvPr>
          <p:cNvSpPr txBox="1"/>
          <p:nvPr/>
        </p:nvSpPr>
        <p:spPr>
          <a:xfrm>
            <a:off x="5831456" y="4293080"/>
            <a:ext cx="1909314" cy="8463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s-EC" sz="1100">
              <a:latin typeface="Calibri"/>
              <a:cs typeface="Segoe UI"/>
            </a:endParaRPr>
          </a:p>
          <a:p>
            <a:pPr algn="ctr"/>
            <a:r>
              <a:rPr lang="es-EC" sz="900" i="1">
                <a:solidFill>
                  <a:srgbClr val="44546A"/>
                </a:solidFill>
                <a:latin typeface="Calibri"/>
                <a:cs typeface="Segoe UI"/>
              </a:rPr>
              <a:t>Ilustración </a:t>
            </a:r>
            <a:r>
              <a:rPr lang="es-EC" sz="900" i="1">
                <a:latin typeface="Calibri"/>
                <a:cs typeface="Segoe UI"/>
              </a:rPr>
              <a:t>87</a:t>
            </a:r>
            <a:r>
              <a:rPr lang="es-EC" sz="900" i="1">
                <a:solidFill>
                  <a:srgbClr val="44546A"/>
                </a:solidFill>
                <a:latin typeface="Calibri"/>
                <a:cs typeface="Segoe UI"/>
              </a:rPr>
              <a:t> Operaciones referentes al servicio</a:t>
            </a:r>
            <a:r>
              <a:rPr lang="es-ES" sz="900" i="1">
                <a:solidFill>
                  <a:srgbClr val="44546A"/>
                </a:solidFill>
                <a:latin typeface="Calibri"/>
                <a:cs typeface="Calibri"/>
              </a:rPr>
              <a:t> </a:t>
            </a:r>
          </a:p>
          <a:p>
            <a:pPr algn="ctr"/>
            <a:endParaRPr lang="es-ES" sz="1100">
              <a:latin typeface="Calibri"/>
              <a:cs typeface="Calibri"/>
            </a:endParaRPr>
          </a:p>
          <a:p>
            <a:pPr algn="ctr"/>
            <a:r>
              <a:rPr lang="es-EC" sz="900" i="1">
                <a:solidFill>
                  <a:srgbClr val="44546A"/>
                </a:solidFill>
                <a:latin typeface="Calibri"/>
                <a:cs typeface="Segoe UI"/>
              </a:rPr>
              <a:t>Ilustración </a:t>
            </a:r>
            <a:r>
              <a:rPr lang="es-EC" sz="900" i="1">
                <a:latin typeface="Calibri"/>
                <a:cs typeface="Segoe UI"/>
              </a:rPr>
              <a:t>88</a:t>
            </a:r>
            <a:r>
              <a:rPr lang="es-EC" sz="900" i="1">
                <a:solidFill>
                  <a:srgbClr val="44546A"/>
                </a:solidFill>
                <a:latin typeface="Calibri"/>
                <a:cs typeface="Segoe UI"/>
              </a:rPr>
              <a:t> Servicio Agregado</a:t>
            </a:r>
            <a:r>
              <a:rPr lang="es-ES" sz="900" i="1">
                <a:solidFill>
                  <a:srgbClr val="44546A"/>
                </a:solidFill>
                <a:latin typeface="Calibri"/>
                <a:cs typeface="Calibri"/>
              </a:rPr>
              <a:t> </a:t>
            </a:r>
          </a:p>
        </p:txBody>
      </p:sp>
    </p:spTree>
    <p:extLst>
      <p:ext uri="{BB962C8B-B14F-4D97-AF65-F5344CB8AC3E}">
        <p14:creationId xmlns:p14="http://schemas.microsoft.com/office/powerpoint/2010/main" val="24398872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404549-B4DC-481C-926C-DED3EF1C58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8FD5CD-351E-4B06-8B78-BD5102D009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CuadroTexto 5">
            <a:extLst>
              <a:ext uri="{FF2B5EF4-FFF2-40B4-BE49-F238E27FC236}">
                <a16:creationId xmlns:a16="http://schemas.microsoft.com/office/drawing/2014/main" id="{2598B2BC-2FB6-45C4-AF9B-08245DD2C65C}"/>
              </a:ext>
            </a:extLst>
          </p:cNvPr>
          <p:cNvSpPr txBox="1"/>
          <p:nvPr/>
        </p:nvSpPr>
        <p:spPr>
          <a:xfrm>
            <a:off x="11691891" y="6457890"/>
            <a:ext cx="500109"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C" sz="2000" b="0" i="0" u="none" strike="noStrike" kern="1200" cap="none" spc="0" normalizeH="0" baseline="0" noProof="0">
                <a:ln>
                  <a:noFill/>
                </a:ln>
                <a:solidFill>
                  <a:prstClr val="white"/>
                </a:solidFill>
                <a:effectLst/>
                <a:uLnTx/>
                <a:uFillTx/>
                <a:latin typeface="Gill Sans MT" panose="020B0502020104020203"/>
                <a:ea typeface="+mn-ea"/>
                <a:cs typeface="+mn-cs"/>
              </a:rPr>
              <a:t>10</a:t>
            </a:r>
          </a:p>
        </p:txBody>
      </p:sp>
      <p:sp>
        <p:nvSpPr>
          <p:cNvPr id="3" name="Rectangle 4">
            <a:extLst>
              <a:ext uri="{FF2B5EF4-FFF2-40B4-BE49-F238E27FC236}">
                <a16:creationId xmlns:a16="http://schemas.microsoft.com/office/drawing/2014/main" id="{37CD703F-58B5-44C8-8E04-EFFC45EE7F55}"/>
              </a:ext>
            </a:extLst>
          </p:cNvPr>
          <p:cNvSpPr>
            <a:spLocks noChangeArrowheads="1"/>
          </p:cNvSpPr>
          <p:nvPr/>
        </p:nvSpPr>
        <p:spPr bwMode="auto">
          <a:xfrm>
            <a:off x="589472" y="726865"/>
            <a:ext cx="3410755" cy="6247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s-ES" sz="2400" b="1">
                <a:solidFill>
                  <a:srgbClr val="FFFFFF"/>
                </a:solidFill>
                <a:ea typeface="+mn-lt"/>
                <a:cs typeface="+mn-lt"/>
              </a:rPr>
              <a:t>VISTAS</a:t>
            </a:r>
            <a:endParaRPr lang="es-EC" sz="2400">
              <a:solidFill>
                <a:srgbClr val="FFFFFF"/>
              </a:solidFill>
              <a:ea typeface="+mn-lt"/>
              <a:cs typeface="+mn-lt"/>
            </a:endParaRPr>
          </a:p>
          <a:p>
            <a:pPr>
              <a:buFont typeface="Arial"/>
              <a:buChar char="•"/>
            </a:pPr>
            <a:r>
              <a:rPr lang="es-EC" sz="2400">
                <a:solidFill>
                  <a:srgbClr val="FFFFFF"/>
                </a:solidFill>
                <a:ea typeface="+mn-lt"/>
                <a:cs typeface="+mn-lt"/>
              </a:rPr>
              <a:t>Crear una carpeta con el nombre </a:t>
            </a:r>
            <a:r>
              <a:rPr lang="es-EC" sz="2400" err="1">
                <a:solidFill>
                  <a:srgbClr val="FFFFFF"/>
                </a:solidFill>
                <a:ea typeface="+mn-lt"/>
                <a:cs typeface="+mn-lt"/>
              </a:rPr>
              <a:t>ec.edu.monster.vista</a:t>
            </a:r>
            <a:endParaRPr lang="es-EC" sz="2400">
              <a:solidFill>
                <a:srgbClr val="FFFFFF"/>
              </a:solidFill>
              <a:ea typeface="+mn-lt"/>
              <a:cs typeface="+mn-lt"/>
            </a:endParaRPr>
          </a:p>
          <a:p>
            <a:pPr>
              <a:buFont typeface="Arial"/>
              <a:buChar char="•"/>
            </a:pPr>
            <a:r>
              <a:rPr lang="es-EC" sz="2400">
                <a:solidFill>
                  <a:srgbClr val="FFFFFF"/>
                </a:solidFill>
                <a:ea typeface="+mn-lt"/>
                <a:cs typeface="+mn-lt"/>
              </a:rPr>
              <a:t>Clic derecho Agregar Web </a:t>
            </a:r>
            <a:r>
              <a:rPr lang="es-EC" sz="2400" err="1">
                <a:solidFill>
                  <a:srgbClr val="FFFFFF"/>
                </a:solidFill>
                <a:ea typeface="+mn-lt"/>
                <a:cs typeface="+mn-lt"/>
              </a:rPr>
              <a:t>Form</a:t>
            </a:r>
            <a:r>
              <a:rPr lang="es-EC" sz="2400">
                <a:solidFill>
                  <a:srgbClr val="FFFFFF"/>
                </a:solidFill>
                <a:ea typeface="+mn-lt"/>
                <a:cs typeface="+mn-lt"/>
              </a:rPr>
              <a:t>, llamarlo Home</a:t>
            </a:r>
          </a:p>
          <a:p>
            <a:pPr>
              <a:buFont typeface="Arial"/>
              <a:buChar char="•"/>
            </a:pPr>
            <a:endParaRPr lang="es-EC" sz="2400">
              <a:solidFill>
                <a:srgbClr val="FFFFFF"/>
              </a:solidFill>
            </a:endParaRPr>
          </a:p>
          <a:p>
            <a:pPr marR="0" lvl="0" algn="l" defTabSz="914400">
              <a:lnSpc>
                <a:spcPct val="100000"/>
              </a:lnSpc>
              <a:buClrTx/>
              <a:buSzTx/>
              <a:buFont typeface="Arial"/>
              <a:buChar char="•"/>
              <a:tabLst/>
            </a:pPr>
            <a:endParaRPr lang="es-EC" sz="2400" b="0" i="0" u="none" strike="noStrike" cap="none" normalizeH="0" baseline="0">
              <a:ln>
                <a:noFill/>
              </a:ln>
              <a:solidFill>
                <a:srgbClr val="FFFFFF"/>
              </a:solidFill>
              <a:effectLst/>
              <a:latin typeface="Gill Sans MT" panose="020B0502020104020203"/>
              <a:cs typeface="Arial"/>
            </a:endParaRPr>
          </a:p>
          <a:p>
            <a:pPr marR="0" lvl="0" algn="l" defTabSz="914400">
              <a:lnSpc>
                <a:spcPct val="100000"/>
              </a:lnSpc>
              <a:buClrTx/>
              <a:buSzTx/>
              <a:buFont typeface="Arial"/>
              <a:buChar char="•"/>
              <a:tabLst/>
            </a:pPr>
            <a:endParaRPr lang="es-EC" sz="2400" b="0" i="0" u="none" strike="noStrike" cap="none" normalizeH="0" baseline="0">
              <a:ln>
                <a:noFill/>
              </a:ln>
              <a:solidFill>
                <a:srgbClr val="FFFFFF"/>
              </a:solidFill>
              <a:effectLst/>
              <a:latin typeface="Gill Sans MT" panose="020B0502020104020203"/>
              <a:cs typeface="Arial"/>
            </a:endParaRPr>
          </a:p>
          <a:p>
            <a:pPr>
              <a:buFont typeface="Arial"/>
              <a:buChar char="•"/>
            </a:pPr>
            <a:endParaRPr lang="es-EC" sz="2400">
              <a:solidFill>
                <a:srgbClr val="FFFFFF"/>
              </a:solidFill>
              <a:latin typeface="Gill Sans MT" panose="020B0502020104020203"/>
              <a:cs typeface="Arial" panose="020B0604020202020204" pitchFamily="34" charset="0"/>
            </a:endParaRPr>
          </a:p>
          <a:p>
            <a:pPr>
              <a:buFont typeface="Arial"/>
              <a:buChar char="•"/>
            </a:pPr>
            <a:r>
              <a:rPr lang="es-EC" sz="2400">
                <a:solidFill>
                  <a:srgbClr val="FFFFFF"/>
                </a:solidFill>
                <a:ea typeface="+mn-lt"/>
                <a:cs typeface="+mn-lt"/>
              </a:rPr>
              <a:t>Se creará el siguiente ícono</a:t>
            </a:r>
          </a:p>
          <a:p>
            <a:pPr marL="285750" indent="-285750">
              <a:buFont typeface="Arial"/>
              <a:buChar char="•"/>
            </a:pPr>
            <a:endParaRPr lang="es-EC" sz="2400">
              <a:solidFill>
                <a:srgbClr val="FFFFFF"/>
              </a:solidFill>
              <a:latin typeface="Gill Sans MT" panose="020B0502020104020203"/>
              <a:cs typeface="Arial" panose="020B0604020202020204" pitchFamily="34" charset="0"/>
            </a:endParaRPr>
          </a:p>
          <a:p>
            <a:pPr>
              <a:spcBef>
                <a:spcPct val="0"/>
              </a:spcBef>
              <a:spcAft>
                <a:spcPct val="0"/>
              </a:spcAft>
            </a:pPr>
            <a:endParaRPr lang="es-EC" altLang="es-EC" sz="2400">
              <a:solidFill>
                <a:srgbClr val="FFFFFF"/>
              </a:solidFill>
              <a:latin typeface="Calibri"/>
              <a:cs typeface="Arial" panose="020B0604020202020204" pitchFamily="34" charset="0"/>
            </a:endParaRPr>
          </a:p>
          <a:p>
            <a:pPr eaLnBrk="0" fontAlgn="base" hangingPunct="0">
              <a:spcBef>
                <a:spcPct val="0"/>
              </a:spcBef>
              <a:spcAft>
                <a:spcPct val="0"/>
              </a:spcAft>
            </a:pPr>
            <a:endParaRPr lang="es-EC" altLang="es-EC" sz="4000">
              <a:solidFill>
                <a:srgbClr val="FFFFFF"/>
              </a:solidFill>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BDF4CDE0-D10D-4283-B8D4-90BE4881EC2A}"/>
              </a:ext>
            </a:extLst>
          </p:cNvPr>
          <p:cNvSpPr/>
          <p:nvPr/>
        </p:nvSpPr>
        <p:spPr>
          <a:xfrm>
            <a:off x="9406210" y="-3464"/>
            <a:ext cx="280830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ES">
                <a:solidFill>
                  <a:schemeClr val="bg1"/>
                </a:solidFill>
              </a:rPr>
              <a:t>MARCO TEÓRICO</a:t>
            </a:r>
          </a:p>
          <a:p>
            <a:r>
              <a:rPr lang="es-ES">
                <a:solidFill>
                  <a:schemeClr val="bg1"/>
                </a:solidFill>
              </a:rPr>
              <a:t>DESARROLLO</a:t>
            </a:r>
          </a:p>
          <a:p>
            <a:pPr lvl="1"/>
            <a:r>
              <a:rPr lang="es-ES">
                <a:solidFill>
                  <a:schemeClr val="bg1"/>
                </a:solidFill>
              </a:rPr>
              <a:t>OBJETIVO</a:t>
            </a:r>
          </a:p>
          <a:p>
            <a:pPr lvl="1"/>
            <a:r>
              <a:rPr lang="es-ES">
                <a:solidFill>
                  <a:schemeClr val="bg1"/>
                </a:solidFill>
              </a:rPr>
              <a:t>Diseño de la Base de Datos</a:t>
            </a:r>
          </a:p>
          <a:p>
            <a:pPr lvl="1"/>
            <a:r>
              <a:rPr lang="es-ES">
                <a:solidFill>
                  <a:schemeClr val="bg1"/>
                </a:solidFill>
              </a:rPr>
              <a:t>Creación de la Base de Datos</a:t>
            </a:r>
          </a:p>
          <a:p>
            <a:pPr lvl="1"/>
            <a:r>
              <a:rPr lang="es-ES">
                <a:solidFill>
                  <a:schemeClr val="bg1"/>
                </a:solidFill>
              </a:rPr>
              <a:t>Creación del proyecto</a:t>
            </a:r>
          </a:p>
          <a:p>
            <a:pPr lvl="1"/>
            <a:r>
              <a:rPr lang="es-ES">
                <a:solidFill>
                  <a:srgbClr val="FFFF00"/>
                </a:solidFill>
              </a:rPr>
              <a:t>Creación del cliente</a:t>
            </a:r>
          </a:p>
          <a:p>
            <a:r>
              <a:rPr lang="es-ES">
                <a:solidFill>
                  <a:schemeClr val="bg1"/>
                </a:solidFill>
              </a:rPr>
              <a:t>CONCLUSIONES</a:t>
            </a:r>
          </a:p>
          <a:p>
            <a:r>
              <a:rPr lang="es-ES">
                <a:solidFill>
                  <a:schemeClr val="bg1"/>
                </a:solidFill>
              </a:rPr>
              <a:t>RECOMENDACIONES</a:t>
            </a:r>
          </a:p>
          <a:p>
            <a:r>
              <a:rPr lang="es-ES">
                <a:solidFill>
                  <a:schemeClr val="bg1"/>
                </a:solidFill>
              </a:rPr>
              <a:t>BIBLIOGRAFÍA</a:t>
            </a:r>
          </a:p>
        </p:txBody>
      </p:sp>
      <p:sp>
        <p:nvSpPr>
          <p:cNvPr id="5" name="Marcador de número de diapositiva 4">
            <a:extLst>
              <a:ext uri="{FF2B5EF4-FFF2-40B4-BE49-F238E27FC236}">
                <a16:creationId xmlns:a16="http://schemas.microsoft.com/office/drawing/2014/main" id="{C6927757-17F9-4726-8741-33853D3D5ACB}"/>
              </a:ext>
            </a:extLst>
          </p:cNvPr>
          <p:cNvSpPr>
            <a:spLocks noGrp="1"/>
          </p:cNvSpPr>
          <p:nvPr>
            <p:ph type="sldNum" sz="quarter" idx="12"/>
          </p:nvPr>
        </p:nvSpPr>
        <p:spPr/>
        <p:txBody>
          <a:bodyPr/>
          <a:lstStyle/>
          <a:p>
            <a:fld id="{D57F1E4F-1CFF-5643-939E-217C01CDF565}" type="slidenum">
              <a:rPr lang="en-US" dirty="0"/>
              <a:pPr/>
              <a:t>35</a:t>
            </a:fld>
            <a:endParaRPr lang="es-ES"/>
          </a:p>
        </p:txBody>
      </p:sp>
      <p:pic>
        <p:nvPicPr>
          <p:cNvPr id="4" name="Imagen 6" descr="Interfaz de usuario gráfica, Texto, Aplicación, Correo electrónico&#10;&#10;Descripción generada automáticamente">
            <a:extLst>
              <a:ext uri="{FF2B5EF4-FFF2-40B4-BE49-F238E27FC236}">
                <a16:creationId xmlns:a16="http://schemas.microsoft.com/office/drawing/2014/main" id="{1A473147-53D7-4AA1-8A8F-52A714AD0F82}"/>
              </a:ext>
            </a:extLst>
          </p:cNvPr>
          <p:cNvPicPr>
            <a:picLocks noChangeAspect="1"/>
          </p:cNvPicPr>
          <p:nvPr/>
        </p:nvPicPr>
        <p:blipFill>
          <a:blip r:embed="rId2"/>
          <a:stretch>
            <a:fillRect/>
          </a:stretch>
        </p:blipFill>
        <p:spPr>
          <a:xfrm>
            <a:off x="4235570" y="1169091"/>
            <a:ext cx="5057954" cy="2550119"/>
          </a:xfrm>
          <a:prstGeom prst="rect">
            <a:avLst/>
          </a:prstGeom>
        </p:spPr>
      </p:pic>
      <p:pic>
        <p:nvPicPr>
          <p:cNvPr id="7" name="Imagen 7" descr="Texto&#10;&#10;Descripción generada automáticamente">
            <a:extLst>
              <a:ext uri="{FF2B5EF4-FFF2-40B4-BE49-F238E27FC236}">
                <a16:creationId xmlns:a16="http://schemas.microsoft.com/office/drawing/2014/main" id="{440B9225-569B-4893-BC2C-1A616EE332A7}"/>
              </a:ext>
            </a:extLst>
          </p:cNvPr>
          <p:cNvPicPr>
            <a:picLocks noChangeAspect="1"/>
          </p:cNvPicPr>
          <p:nvPr/>
        </p:nvPicPr>
        <p:blipFill>
          <a:blip r:embed="rId3"/>
          <a:stretch>
            <a:fillRect/>
          </a:stretch>
        </p:blipFill>
        <p:spPr>
          <a:xfrm>
            <a:off x="5057325" y="3938767"/>
            <a:ext cx="3730744" cy="1079559"/>
          </a:xfrm>
          <a:prstGeom prst="rect">
            <a:avLst/>
          </a:prstGeom>
        </p:spPr>
      </p:pic>
      <p:sp>
        <p:nvSpPr>
          <p:cNvPr id="8" name="CuadroTexto 7">
            <a:extLst>
              <a:ext uri="{FF2B5EF4-FFF2-40B4-BE49-F238E27FC236}">
                <a16:creationId xmlns:a16="http://schemas.microsoft.com/office/drawing/2014/main" id="{B2CE94F8-F482-48C8-AEA5-C2E6286BDC86}"/>
              </a:ext>
            </a:extLst>
          </p:cNvPr>
          <p:cNvSpPr txBox="1"/>
          <p:nvPr/>
        </p:nvSpPr>
        <p:spPr>
          <a:xfrm>
            <a:off x="4882551" y="5011947"/>
            <a:ext cx="390776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s-EC" sz="1100">
              <a:latin typeface="Calibri"/>
              <a:cs typeface="Segoe UI"/>
            </a:endParaRPr>
          </a:p>
          <a:p>
            <a:pPr algn="ctr"/>
            <a:r>
              <a:rPr lang="es-EC" sz="900" i="1">
                <a:solidFill>
                  <a:srgbClr val="44546A"/>
                </a:solidFill>
                <a:latin typeface="Calibri"/>
                <a:cs typeface="Segoe UI"/>
              </a:rPr>
              <a:t>Ilustración </a:t>
            </a:r>
            <a:r>
              <a:rPr lang="es-EC" sz="900" i="1">
                <a:latin typeface="Calibri"/>
                <a:cs typeface="Segoe UI"/>
              </a:rPr>
              <a:t>89</a:t>
            </a:r>
            <a:r>
              <a:rPr lang="es-EC" sz="900" i="1">
                <a:solidFill>
                  <a:srgbClr val="44546A"/>
                </a:solidFill>
                <a:latin typeface="Calibri"/>
                <a:cs typeface="Segoe UI"/>
              </a:rPr>
              <a:t> Home</a:t>
            </a:r>
            <a:r>
              <a:rPr lang="es-ES" sz="900" i="1">
                <a:solidFill>
                  <a:srgbClr val="44546A"/>
                </a:solidFill>
                <a:latin typeface="Calibri"/>
                <a:cs typeface="Calibri"/>
              </a:rPr>
              <a:t> </a:t>
            </a:r>
          </a:p>
        </p:txBody>
      </p:sp>
    </p:spTree>
    <p:extLst>
      <p:ext uri="{BB962C8B-B14F-4D97-AF65-F5344CB8AC3E}">
        <p14:creationId xmlns:p14="http://schemas.microsoft.com/office/powerpoint/2010/main" val="42234060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404549-B4DC-481C-926C-DED3EF1C58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8FD5CD-351E-4B06-8B78-BD5102D009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CuadroTexto 5">
            <a:extLst>
              <a:ext uri="{FF2B5EF4-FFF2-40B4-BE49-F238E27FC236}">
                <a16:creationId xmlns:a16="http://schemas.microsoft.com/office/drawing/2014/main" id="{2598B2BC-2FB6-45C4-AF9B-08245DD2C65C}"/>
              </a:ext>
            </a:extLst>
          </p:cNvPr>
          <p:cNvSpPr txBox="1"/>
          <p:nvPr/>
        </p:nvSpPr>
        <p:spPr>
          <a:xfrm>
            <a:off x="11691891" y="6457890"/>
            <a:ext cx="500109"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C" sz="2000" b="0" i="0" u="none" strike="noStrike" kern="1200" cap="none" spc="0" normalizeH="0" baseline="0" noProof="0">
                <a:ln>
                  <a:noFill/>
                </a:ln>
                <a:solidFill>
                  <a:prstClr val="white"/>
                </a:solidFill>
                <a:effectLst/>
                <a:uLnTx/>
                <a:uFillTx/>
                <a:latin typeface="Gill Sans MT" panose="020B0502020104020203"/>
                <a:ea typeface="+mn-ea"/>
                <a:cs typeface="+mn-cs"/>
              </a:rPr>
              <a:t>10</a:t>
            </a:r>
          </a:p>
        </p:txBody>
      </p:sp>
      <p:sp>
        <p:nvSpPr>
          <p:cNvPr id="3" name="Rectangle 4">
            <a:extLst>
              <a:ext uri="{FF2B5EF4-FFF2-40B4-BE49-F238E27FC236}">
                <a16:creationId xmlns:a16="http://schemas.microsoft.com/office/drawing/2014/main" id="{37CD703F-58B5-44C8-8E04-EFFC45EE7F55}"/>
              </a:ext>
            </a:extLst>
          </p:cNvPr>
          <p:cNvSpPr>
            <a:spLocks noChangeArrowheads="1"/>
          </p:cNvSpPr>
          <p:nvPr/>
        </p:nvSpPr>
        <p:spPr bwMode="auto">
          <a:xfrm>
            <a:off x="589472" y="726865"/>
            <a:ext cx="3410755" cy="6247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s-EC" sz="2400">
                <a:solidFill>
                  <a:srgbClr val="FFFFFF"/>
                </a:solidFill>
                <a:ea typeface="+mn-lt"/>
                <a:cs typeface="+mn-lt"/>
              </a:rPr>
              <a:t>Se crea tres archivos con extensiones distintas </a:t>
            </a:r>
            <a:endParaRPr lang="es-ES" sz="2400">
              <a:solidFill>
                <a:srgbClr val="FFFFFF"/>
              </a:solidFill>
              <a:ea typeface="+mn-lt"/>
              <a:cs typeface="+mn-lt"/>
            </a:endParaRPr>
          </a:p>
          <a:p>
            <a:r>
              <a:rPr lang="es-EC" sz="2400">
                <a:solidFill>
                  <a:srgbClr val="FFFFFF"/>
                </a:solidFill>
                <a:ea typeface="+mn-lt"/>
                <a:cs typeface="+mn-lt"/>
              </a:rPr>
              <a:t>En la </a:t>
            </a:r>
            <a:r>
              <a:rPr lang="es-EC" sz="2400" err="1">
                <a:solidFill>
                  <a:srgbClr val="FFFFFF"/>
                </a:solidFill>
                <a:ea typeface="+mn-lt"/>
                <a:cs typeface="+mn-lt"/>
              </a:rPr>
              <a:t>aspx.cs</a:t>
            </a:r>
            <a:r>
              <a:rPr lang="es-EC" sz="2400">
                <a:solidFill>
                  <a:srgbClr val="FFFFFF"/>
                </a:solidFill>
                <a:ea typeface="+mn-lt"/>
                <a:cs typeface="+mn-lt"/>
              </a:rPr>
              <a:t> es donde vamos a ocupar nuestro servicio</a:t>
            </a:r>
            <a:endParaRPr lang="es-ES" sz="2400">
              <a:solidFill>
                <a:srgbClr val="FFFFFF"/>
              </a:solidFill>
              <a:ea typeface="+mn-lt"/>
              <a:cs typeface="+mn-lt"/>
            </a:endParaRPr>
          </a:p>
          <a:p>
            <a:r>
              <a:rPr lang="es-EC" sz="2400">
                <a:solidFill>
                  <a:srgbClr val="FFFFFF"/>
                </a:solidFill>
                <a:ea typeface="+mn-lt"/>
                <a:cs typeface="+mn-lt"/>
              </a:rPr>
              <a:t>.</a:t>
            </a:r>
            <a:r>
              <a:rPr lang="es-EC" sz="2400" err="1">
                <a:solidFill>
                  <a:srgbClr val="FFFFFF"/>
                </a:solidFill>
                <a:ea typeface="+mn-lt"/>
                <a:cs typeface="+mn-lt"/>
              </a:rPr>
              <a:t>aspx</a:t>
            </a:r>
            <a:r>
              <a:rPr lang="es-EC" sz="2400">
                <a:solidFill>
                  <a:srgbClr val="FFFFFF"/>
                </a:solidFill>
                <a:ea typeface="+mn-lt"/>
                <a:cs typeface="+mn-lt"/>
              </a:rPr>
              <a:t> es la vista en formato HTML</a:t>
            </a:r>
            <a:endParaRPr lang="es-ES" sz="2400">
              <a:solidFill>
                <a:srgbClr val="FFFFFF"/>
              </a:solidFill>
              <a:ea typeface="+mn-lt"/>
              <a:cs typeface="+mn-lt"/>
            </a:endParaRPr>
          </a:p>
          <a:p>
            <a:r>
              <a:rPr lang="es-EC" sz="2400">
                <a:solidFill>
                  <a:srgbClr val="FFFFFF"/>
                </a:solidFill>
                <a:ea typeface="+mn-lt"/>
                <a:cs typeface="+mn-lt"/>
              </a:rPr>
              <a:t>.</a:t>
            </a:r>
            <a:r>
              <a:rPr lang="es-EC" sz="2400" err="1">
                <a:solidFill>
                  <a:srgbClr val="FFFFFF"/>
                </a:solidFill>
                <a:ea typeface="+mn-lt"/>
                <a:cs typeface="+mn-lt"/>
              </a:rPr>
              <a:t>aspx.desgner.cs</a:t>
            </a:r>
            <a:r>
              <a:rPr lang="es-EC" sz="2400">
                <a:solidFill>
                  <a:srgbClr val="FFFFFF"/>
                </a:solidFill>
                <a:ea typeface="+mn-lt"/>
                <a:cs typeface="+mn-lt"/>
              </a:rPr>
              <a:t> es el archivo donde se agrega estilos a nuestro archivo</a:t>
            </a:r>
            <a:endParaRPr lang="es-ES" sz="2400" b="0" i="0" u="none" strike="noStrike" cap="none" normalizeH="0" baseline="0">
              <a:ln>
                <a:noFill/>
              </a:ln>
              <a:solidFill>
                <a:srgbClr val="FFFFFF"/>
              </a:solidFill>
              <a:effectLst/>
              <a:ea typeface="+mn-lt"/>
              <a:cs typeface="+mn-lt"/>
            </a:endParaRPr>
          </a:p>
          <a:p>
            <a:r>
              <a:rPr lang="es-EC" sz="2400">
                <a:solidFill>
                  <a:srgbClr val="FFFFFF"/>
                </a:solidFill>
                <a:ea typeface="+mn-lt"/>
                <a:cs typeface="+mn-lt"/>
              </a:rPr>
              <a:t>Código </a:t>
            </a:r>
            <a:endParaRPr lang="es-ES" sz="2400" b="0" i="0" u="none" strike="noStrike" cap="none" normalizeH="0" baseline="0">
              <a:ln>
                <a:noFill/>
              </a:ln>
              <a:solidFill>
                <a:srgbClr val="FFFFFF"/>
              </a:solidFill>
              <a:effectLst/>
              <a:ea typeface="+mn-lt"/>
              <a:cs typeface="+mn-lt"/>
            </a:endParaRPr>
          </a:p>
          <a:p>
            <a:r>
              <a:rPr lang="es-EC" sz="2400">
                <a:solidFill>
                  <a:srgbClr val="FFFFFF"/>
                </a:solidFill>
                <a:ea typeface="+mn-lt"/>
                <a:cs typeface="+mn-lt"/>
              </a:rPr>
              <a:t>Home.aspx </a:t>
            </a:r>
            <a:endParaRPr lang="es-ES" sz="2400">
              <a:solidFill>
                <a:srgbClr val="FFFFFF"/>
              </a:solidFill>
              <a:ea typeface="+mn-lt"/>
              <a:cs typeface="+mn-lt"/>
            </a:endParaRPr>
          </a:p>
          <a:p>
            <a:pPr algn="just"/>
            <a:endParaRPr lang="es-ES" sz="2400" b="1">
              <a:solidFill>
                <a:srgbClr val="FFFFFF"/>
              </a:solidFill>
              <a:ea typeface="+mn-lt"/>
              <a:cs typeface="+mn-lt"/>
            </a:endParaRPr>
          </a:p>
          <a:p>
            <a:pPr marL="285750" indent="-285750">
              <a:buFont typeface="Arial"/>
              <a:buChar char="•"/>
            </a:pPr>
            <a:endParaRPr lang="es-EC" sz="2400">
              <a:solidFill>
                <a:srgbClr val="FFFFFF"/>
              </a:solidFill>
              <a:latin typeface="Gill Sans MT" panose="020B0502020104020203"/>
              <a:cs typeface="Arial" panose="020B0604020202020204" pitchFamily="34" charset="0"/>
            </a:endParaRPr>
          </a:p>
          <a:p>
            <a:pPr>
              <a:spcBef>
                <a:spcPct val="0"/>
              </a:spcBef>
              <a:spcAft>
                <a:spcPct val="0"/>
              </a:spcAft>
            </a:pPr>
            <a:endParaRPr lang="es-EC" altLang="es-EC" sz="2400">
              <a:solidFill>
                <a:srgbClr val="FFFFFF"/>
              </a:solidFill>
              <a:latin typeface="Calibri"/>
              <a:cs typeface="Arial" panose="020B0604020202020204" pitchFamily="34" charset="0"/>
            </a:endParaRPr>
          </a:p>
          <a:p>
            <a:pPr eaLnBrk="0" fontAlgn="base" hangingPunct="0">
              <a:spcBef>
                <a:spcPct val="0"/>
              </a:spcBef>
              <a:spcAft>
                <a:spcPct val="0"/>
              </a:spcAft>
            </a:pPr>
            <a:endParaRPr lang="es-EC" altLang="es-EC" sz="4000">
              <a:solidFill>
                <a:srgbClr val="FFFFFF"/>
              </a:solidFill>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BDF4CDE0-D10D-4283-B8D4-90BE4881EC2A}"/>
              </a:ext>
            </a:extLst>
          </p:cNvPr>
          <p:cNvSpPr/>
          <p:nvPr/>
        </p:nvSpPr>
        <p:spPr>
          <a:xfrm>
            <a:off x="9406210" y="-3464"/>
            <a:ext cx="280830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ES">
                <a:solidFill>
                  <a:schemeClr val="bg1"/>
                </a:solidFill>
              </a:rPr>
              <a:t>MARCO TEÓRICO</a:t>
            </a:r>
          </a:p>
          <a:p>
            <a:r>
              <a:rPr lang="es-ES">
                <a:solidFill>
                  <a:schemeClr val="bg1"/>
                </a:solidFill>
              </a:rPr>
              <a:t>DESARROLLO</a:t>
            </a:r>
          </a:p>
          <a:p>
            <a:pPr lvl="1"/>
            <a:r>
              <a:rPr lang="es-ES">
                <a:solidFill>
                  <a:schemeClr val="bg1"/>
                </a:solidFill>
              </a:rPr>
              <a:t>OBJETIVO</a:t>
            </a:r>
          </a:p>
          <a:p>
            <a:pPr lvl="1"/>
            <a:r>
              <a:rPr lang="es-ES">
                <a:solidFill>
                  <a:schemeClr val="bg1"/>
                </a:solidFill>
              </a:rPr>
              <a:t>Diseño de la Base de Datos</a:t>
            </a:r>
          </a:p>
          <a:p>
            <a:pPr lvl="1"/>
            <a:r>
              <a:rPr lang="es-ES">
                <a:solidFill>
                  <a:schemeClr val="bg1"/>
                </a:solidFill>
              </a:rPr>
              <a:t>Creación de la Base de Datos</a:t>
            </a:r>
          </a:p>
          <a:p>
            <a:pPr lvl="1"/>
            <a:r>
              <a:rPr lang="es-ES">
                <a:solidFill>
                  <a:schemeClr val="bg1"/>
                </a:solidFill>
              </a:rPr>
              <a:t>Creación del proyecto</a:t>
            </a:r>
          </a:p>
          <a:p>
            <a:pPr lvl="1"/>
            <a:r>
              <a:rPr lang="es-ES">
                <a:solidFill>
                  <a:srgbClr val="FFFF00"/>
                </a:solidFill>
              </a:rPr>
              <a:t>Creación del cliente</a:t>
            </a:r>
          </a:p>
          <a:p>
            <a:r>
              <a:rPr lang="es-ES">
                <a:solidFill>
                  <a:schemeClr val="bg1"/>
                </a:solidFill>
              </a:rPr>
              <a:t>CONCLUSIONES</a:t>
            </a:r>
          </a:p>
          <a:p>
            <a:r>
              <a:rPr lang="es-ES">
                <a:solidFill>
                  <a:schemeClr val="bg1"/>
                </a:solidFill>
              </a:rPr>
              <a:t>RECOMENDACIONES</a:t>
            </a:r>
          </a:p>
          <a:p>
            <a:r>
              <a:rPr lang="es-ES">
                <a:solidFill>
                  <a:schemeClr val="bg1"/>
                </a:solidFill>
              </a:rPr>
              <a:t>BIBLIOGRAFÍA</a:t>
            </a:r>
          </a:p>
        </p:txBody>
      </p:sp>
      <p:sp>
        <p:nvSpPr>
          <p:cNvPr id="5" name="Marcador de número de diapositiva 4">
            <a:extLst>
              <a:ext uri="{FF2B5EF4-FFF2-40B4-BE49-F238E27FC236}">
                <a16:creationId xmlns:a16="http://schemas.microsoft.com/office/drawing/2014/main" id="{C6927757-17F9-4726-8741-33853D3D5ACB}"/>
              </a:ext>
            </a:extLst>
          </p:cNvPr>
          <p:cNvSpPr>
            <a:spLocks noGrp="1"/>
          </p:cNvSpPr>
          <p:nvPr>
            <p:ph type="sldNum" sz="quarter" idx="12"/>
          </p:nvPr>
        </p:nvSpPr>
        <p:spPr/>
        <p:txBody>
          <a:bodyPr/>
          <a:lstStyle/>
          <a:p>
            <a:fld id="{D57F1E4F-1CFF-5643-939E-217C01CDF565}" type="slidenum">
              <a:rPr lang="en-US" dirty="0"/>
              <a:pPr/>
              <a:t>36</a:t>
            </a:fld>
            <a:endParaRPr lang="es-ES"/>
          </a:p>
        </p:txBody>
      </p:sp>
      <p:pic>
        <p:nvPicPr>
          <p:cNvPr id="10" name="Imagen 11" descr="Imagen que contiene Texto&#10;&#10;Descripción generada automáticamente">
            <a:extLst>
              <a:ext uri="{FF2B5EF4-FFF2-40B4-BE49-F238E27FC236}">
                <a16:creationId xmlns:a16="http://schemas.microsoft.com/office/drawing/2014/main" id="{328AF57A-91DC-4353-BAE4-4CB4E43EFA83}"/>
              </a:ext>
            </a:extLst>
          </p:cNvPr>
          <p:cNvPicPr>
            <a:picLocks noChangeAspect="1"/>
          </p:cNvPicPr>
          <p:nvPr/>
        </p:nvPicPr>
        <p:blipFill>
          <a:blip r:embed="rId2"/>
          <a:stretch>
            <a:fillRect/>
          </a:stretch>
        </p:blipFill>
        <p:spPr>
          <a:xfrm>
            <a:off x="4163684" y="611778"/>
            <a:ext cx="5244859" cy="5548179"/>
          </a:xfrm>
          <a:prstGeom prst="rect">
            <a:avLst/>
          </a:prstGeom>
        </p:spPr>
      </p:pic>
    </p:spTree>
    <p:extLst>
      <p:ext uri="{BB962C8B-B14F-4D97-AF65-F5344CB8AC3E}">
        <p14:creationId xmlns:p14="http://schemas.microsoft.com/office/powerpoint/2010/main" val="3736030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404549-B4DC-481C-926C-DED3EF1C58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8FD5CD-351E-4B06-8B78-BD5102D009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CuadroTexto 5">
            <a:extLst>
              <a:ext uri="{FF2B5EF4-FFF2-40B4-BE49-F238E27FC236}">
                <a16:creationId xmlns:a16="http://schemas.microsoft.com/office/drawing/2014/main" id="{2598B2BC-2FB6-45C4-AF9B-08245DD2C65C}"/>
              </a:ext>
            </a:extLst>
          </p:cNvPr>
          <p:cNvSpPr txBox="1"/>
          <p:nvPr/>
        </p:nvSpPr>
        <p:spPr>
          <a:xfrm>
            <a:off x="11691891" y="6457890"/>
            <a:ext cx="500109"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C" sz="2000" b="0" i="0" u="none" strike="noStrike" kern="1200" cap="none" spc="0" normalizeH="0" baseline="0" noProof="0">
                <a:ln>
                  <a:noFill/>
                </a:ln>
                <a:solidFill>
                  <a:prstClr val="white"/>
                </a:solidFill>
                <a:effectLst/>
                <a:uLnTx/>
                <a:uFillTx/>
                <a:latin typeface="Gill Sans MT" panose="020B0502020104020203"/>
                <a:ea typeface="+mn-ea"/>
                <a:cs typeface="+mn-cs"/>
              </a:rPr>
              <a:t>10</a:t>
            </a:r>
          </a:p>
        </p:txBody>
      </p:sp>
      <p:sp>
        <p:nvSpPr>
          <p:cNvPr id="3" name="Rectangle 4">
            <a:extLst>
              <a:ext uri="{FF2B5EF4-FFF2-40B4-BE49-F238E27FC236}">
                <a16:creationId xmlns:a16="http://schemas.microsoft.com/office/drawing/2014/main" id="{37CD703F-58B5-44C8-8E04-EFFC45EE7F55}"/>
              </a:ext>
            </a:extLst>
          </p:cNvPr>
          <p:cNvSpPr>
            <a:spLocks noChangeArrowheads="1"/>
          </p:cNvSpPr>
          <p:nvPr/>
        </p:nvSpPr>
        <p:spPr bwMode="auto">
          <a:xfrm>
            <a:off x="589472" y="2573524"/>
            <a:ext cx="3410755"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C" sz="2400" b="0" i="0" u="none" strike="noStrike" cap="none" normalizeH="0" baseline="0">
              <a:ln>
                <a:noFill/>
              </a:ln>
              <a:solidFill>
                <a:srgbClr val="FFFFFF"/>
              </a:solidFill>
              <a:effectLst/>
              <a:ea typeface="+mn-lt"/>
              <a:cs typeface="+mn-lt"/>
            </a:endParaRPr>
          </a:p>
          <a:p>
            <a:r>
              <a:rPr lang="es-EC" sz="2400">
                <a:solidFill>
                  <a:srgbClr val="FFFFFF"/>
                </a:solidFill>
                <a:ea typeface="+mn-lt"/>
                <a:cs typeface="+mn-lt"/>
              </a:rPr>
              <a:t>Home.aspx </a:t>
            </a:r>
            <a:endParaRPr lang="es-ES" sz="2400">
              <a:solidFill>
                <a:srgbClr val="FFFFFF"/>
              </a:solidFill>
              <a:ea typeface="+mn-lt"/>
              <a:cs typeface="+mn-lt"/>
            </a:endParaRPr>
          </a:p>
          <a:p>
            <a:pPr algn="just"/>
            <a:endParaRPr lang="es-ES" sz="2400" b="1">
              <a:solidFill>
                <a:srgbClr val="FFFFFF"/>
              </a:solidFill>
              <a:ea typeface="+mn-lt"/>
              <a:cs typeface="+mn-lt"/>
            </a:endParaRPr>
          </a:p>
          <a:p>
            <a:pPr marL="285750" indent="-285750">
              <a:buFont typeface="Arial"/>
              <a:buChar char="•"/>
            </a:pPr>
            <a:endParaRPr lang="es-EC" sz="2400">
              <a:solidFill>
                <a:srgbClr val="FFFFFF"/>
              </a:solidFill>
              <a:latin typeface="Gill Sans MT" panose="020B0502020104020203"/>
              <a:cs typeface="Arial" panose="020B0604020202020204" pitchFamily="34" charset="0"/>
            </a:endParaRPr>
          </a:p>
          <a:p>
            <a:pPr>
              <a:spcBef>
                <a:spcPct val="0"/>
              </a:spcBef>
              <a:spcAft>
                <a:spcPct val="0"/>
              </a:spcAft>
            </a:pPr>
            <a:endParaRPr lang="es-EC" altLang="es-EC" sz="2400">
              <a:solidFill>
                <a:srgbClr val="FFFFFF"/>
              </a:solidFill>
              <a:latin typeface="Calibri"/>
              <a:cs typeface="Arial" panose="020B0604020202020204" pitchFamily="34" charset="0"/>
            </a:endParaRPr>
          </a:p>
          <a:p>
            <a:pPr eaLnBrk="0" fontAlgn="base" hangingPunct="0">
              <a:spcBef>
                <a:spcPct val="0"/>
              </a:spcBef>
              <a:spcAft>
                <a:spcPct val="0"/>
              </a:spcAft>
            </a:pPr>
            <a:endParaRPr lang="es-EC" altLang="es-EC" sz="4000">
              <a:solidFill>
                <a:srgbClr val="FFFFFF"/>
              </a:solidFill>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BDF4CDE0-D10D-4283-B8D4-90BE4881EC2A}"/>
              </a:ext>
            </a:extLst>
          </p:cNvPr>
          <p:cNvSpPr/>
          <p:nvPr/>
        </p:nvSpPr>
        <p:spPr>
          <a:xfrm>
            <a:off x="9406210" y="-3464"/>
            <a:ext cx="280830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ES">
                <a:solidFill>
                  <a:schemeClr val="bg1"/>
                </a:solidFill>
              </a:rPr>
              <a:t>MARCO TEÓRICO</a:t>
            </a:r>
          </a:p>
          <a:p>
            <a:r>
              <a:rPr lang="es-ES">
                <a:solidFill>
                  <a:schemeClr val="bg1"/>
                </a:solidFill>
              </a:rPr>
              <a:t>DESARROLLO</a:t>
            </a:r>
          </a:p>
          <a:p>
            <a:pPr lvl="1"/>
            <a:r>
              <a:rPr lang="es-ES">
                <a:solidFill>
                  <a:schemeClr val="bg1"/>
                </a:solidFill>
              </a:rPr>
              <a:t>OBJETIVO</a:t>
            </a:r>
          </a:p>
          <a:p>
            <a:pPr lvl="1"/>
            <a:r>
              <a:rPr lang="es-ES">
                <a:solidFill>
                  <a:schemeClr val="bg1"/>
                </a:solidFill>
              </a:rPr>
              <a:t>Diseño de la Base de Datos</a:t>
            </a:r>
          </a:p>
          <a:p>
            <a:pPr lvl="1"/>
            <a:r>
              <a:rPr lang="es-ES">
                <a:solidFill>
                  <a:schemeClr val="bg1"/>
                </a:solidFill>
              </a:rPr>
              <a:t>Creación de la Base de Datos</a:t>
            </a:r>
          </a:p>
          <a:p>
            <a:pPr lvl="1"/>
            <a:r>
              <a:rPr lang="es-ES">
                <a:solidFill>
                  <a:schemeClr val="bg1"/>
                </a:solidFill>
              </a:rPr>
              <a:t>Creación del proyecto</a:t>
            </a:r>
          </a:p>
          <a:p>
            <a:pPr lvl="1"/>
            <a:r>
              <a:rPr lang="es-ES">
                <a:solidFill>
                  <a:srgbClr val="FFFF00"/>
                </a:solidFill>
              </a:rPr>
              <a:t>Creación del cliente</a:t>
            </a:r>
          </a:p>
          <a:p>
            <a:r>
              <a:rPr lang="es-ES">
                <a:solidFill>
                  <a:schemeClr val="bg1"/>
                </a:solidFill>
              </a:rPr>
              <a:t>CONCLUSIONES</a:t>
            </a:r>
          </a:p>
          <a:p>
            <a:r>
              <a:rPr lang="es-ES">
                <a:solidFill>
                  <a:schemeClr val="bg1"/>
                </a:solidFill>
              </a:rPr>
              <a:t>RECOMENDACIONES</a:t>
            </a:r>
          </a:p>
          <a:p>
            <a:r>
              <a:rPr lang="es-ES">
                <a:solidFill>
                  <a:schemeClr val="bg1"/>
                </a:solidFill>
              </a:rPr>
              <a:t>BIBLIOGRAFÍA</a:t>
            </a:r>
          </a:p>
        </p:txBody>
      </p:sp>
      <p:sp>
        <p:nvSpPr>
          <p:cNvPr id="5" name="Marcador de número de diapositiva 4">
            <a:extLst>
              <a:ext uri="{FF2B5EF4-FFF2-40B4-BE49-F238E27FC236}">
                <a16:creationId xmlns:a16="http://schemas.microsoft.com/office/drawing/2014/main" id="{C6927757-17F9-4726-8741-33853D3D5ACB}"/>
              </a:ext>
            </a:extLst>
          </p:cNvPr>
          <p:cNvSpPr>
            <a:spLocks noGrp="1"/>
          </p:cNvSpPr>
          <p:nvPr>
            <p:ph type="sldNum" sz="quarter" idx="12"/>
          </p:nvPr>
        </p:nvSpPr>
        <p:spPr/>
        <p:txBody>
          <a:bodyPr/>
          <a:lstStyle/>
          <a:p>
            <a:fld id="{D57F1E4F-1CFF-5643-939E-217C01CDF565}" type="slidenum">
              <a:rPr lang="en-US" dirty="0"/>
              <a:pPr/>
              <a:t>37</a:t>
            </a:fld>
            <a:endParaRPr lang="es-ES"/>
          </a:p>
        </p:txBody>
      </p:sp>
      <p:pic>
        <p:nvPicPr>
          <p:cNvPr id="4" name="Imagen 6" descr="Imagen que contiene Texto&#10;&#10;Descripción generada automáticamente">
            <a:extLst>
              <a:ext uri="{FF2B5EF4-FFF2-40B4-BE49-F238E27FC236}">
                <a16:creationId xmlns:a16="http://schemas.microsoft.com/office/drawing/2014/main" id="{186C934E-F785-4277-A190-A749F5B64A54}"/>
              </a:ext>
            </a:extLst>
          </p:cNvPr>
          <p:cNvPicPr>
            <a:picLocks noChangeAspect="1"/>
          </p:cNvPicPr>
          <p:nvPr/>
        </p:nvPicPr>
        <p:blipFill>
          <a:blip r:embed="rId2"/>
          <a:stretch>
            <a:fillRect/>
          </a:stretch>
        </p:blipFill>
        <p:spPr>
          <a:xfrm>
            <a:off x="4221192" y="700896"/>
            <a:ext cx="5158595" cy="5930659"/>
          </a:xfrm>
          <a:prstGeom prst="rect">
            <a:avLst/>
          </a:prstGeom>
        </p:spPr>
      </p:pic>
    </p:spTree>
    <p:extLst>
      <p:ext uri="{BB962C8B-B14F-4D97-AF65-F5344CB8AC3E}">
        <p14:creationId xmlns:p14="http://schemas.microsoft.com/office/powerpoint/2010/main" val="37852345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404549-B4DC-481C-926C-DED3EF1C58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8FD5CD-351E-4B06-8B78-BD5102D009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CuadroTexto 5">
            <a:extLst>
              <a:ext uri="{FF2B5EF4-FFF2-40B4-BE49-F238E27FC236}">
                <a16:creationId xmlns:a16="http://schemas.microsoft.com/office/drawing/2014/main" id="{2598B2BC-2FB6-45C4-AF9B-08245DD2C65C}"/>
              </a:ext>
            </a:extLst>
          </p:cNvPr>
          <p:cNvSpPr txBox="1"/>
          <p:nvPr/>
        </p:nvSpPr>
        <p:spPr>
          <a:xfrm>
            <a:off x="11691891" y="6457890"/>
            <a:ext cx="500109"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C" sz="2000" b="0" i="0" u="none" strike="noStrike" kern="1200" cap="none" spc="0" normalizeH="0" baseline="0" noProof="0">
                <a:ln>
                  <a:noFill/>
                </a:ln>
                <a:solidFill>
                  <a:prstClr val="white"/>
                </a:solidFill>
                <a:effectLst/>
                <a:uLnTx/>
                <a:uFillTx/>
                <a:latin typeface="Gill Sans MT" panose="020B0502020104020203"/>
                <a:ea typeface="+mn-ea"/>
                <a:cs typeface="+mn-cs"/>
              </a:rPr>
              <a:t>10</a:t>
            </a:r>
          </a:p>
        </p:txBody>
      </p:sp>
      <p:sp>
        <p:nvSpPr>
          <p:cNvPr id="3" name="Rectangle 4">
            <a:extLst>
              <a:ext uri="{FF2B5EF4-FFF2-40B4-BE49-F238E27FC236}">
                <a16:creationId xmlns:a16="http://schemas.microsoft.com/office/drawing/2014/main" id="{37CD703F-58B5-44C8-8E04-EFFC45EE7F55}"/>
              </a:ext>
            </a:extLst>
          </p:cNvPr>
          <p:cNvSpPr>
            <a:spLocks noChangeArrowheads="1"/>
          </p:cNvSpPr>
          <p:nvPr/>
        </p:nvSpPr>
        <p:spPr bwMode="auto">
          <a:xfrm>
            <a:off x="589472" y="2573524"/>
            <a:ext cx="3410755"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C" sz="2400" b="0" i="0" u="none" strike="noStrike" cap="none" normalizeH="0" baseline="0">
              <a:ln>
                <a:noFill/>
              </a:ln>
              <a:solidFill>
                <a:srgbClr val="FFFFFF"/>
              </a:solidFill>
              <a:effectLst/>
              <a:ea typeface="+mn-lt"/>
              <a:cs typeface="+mn-lt"/>
            </a:endParaRPr>
          </a:p>
          <a:p>
            <a:r>
              <a:rPr lang="es-EC" sz="2400">
                <a:solidFill>
                  <a:srgbClr val="FFFFFF"/>
                </a:solidFill>
                <a:ea typeface="+mn-lt"/>
                <a:cs typeface="+mn-lt"/>
              </a:rPr>
              <a:t>Consolidado.aspx</a:t>
            </a:r>
            <a:endParaRPr lang="es-ES">
              <a:solidFill>
                <a:srgbClr val="FFFFFF"/>
              </a:solidFill>
              <a:ea typeface="+mn-lt"/>
              <a:cs typeface="+mn-lt"/>
            </a:endParaRPr>
          </a:p>
          <a:p>
            <a:pPr algn="just"/>
            <a:endParaRPr lang="es-ES" sz="2400" b="1">
              <a:solidFill>
                <a:srgbClr val="FFFFFF"/>
              </a:solidFill>
              <a:ea typeface="+mn-lt"/>
              <a:cs typeface="+mn-lt"/>
            </a:endParaRPr>
          </a:p>
          <a:p>
            <a:pPr marL="285750" indent="-285750">
              <a:buFont typeface="Arial"/>
              <a:buChar char="•"/>
            </a:pPr>
            <a:endParaRPr lang="es-EC" sz="2400">
              <a:solidFill>
                <a:srgbClr val="FFFFFF"/>
              </a:solidFill>
              <a:latin typeface="Gill Sans MT" panose="020B0502020104020203"/>
              <a:cs typeface="Arial" panose="020B0604020202020204" pitchFamily="34" charset="0"/>
            </a:endParaRPr>
          </a:p>
          <a:p>
            <a:pPr>
              <a:spcBef>
                <a:spcPct val="0"/>
              </a:spcBef>
              <a:spcAft>
                <a:spcPct val="0"/>
              </a:spcAft>
            </a:pPr>
            <a:endParaRPr lang="es-EC" altLang="es-EC" sz="2400">
              <a:solidFill>
                <a:srgbClr val="FFFFFF"/>
              </a:solidFill>
              <a:latin typeface="Calibri"/>
              <a:cs typeface="Arial" panose="020B0604020202020204" pitchFamily="34" charset="0"/>
            </a:endParaRPr>
          </a:p>
          <a:p>
            <a:pPr eaLnBrk="0" fontAlgn="base" hangingPunct="0">
              <a:spcBef>
                <a:spcPct val="0"/>
              </a:spcBef>
              <a:spcAft>
                <a:spcPct val="0"/>
              </a:spcAft>
            </a:pPr>
            <a:endParaRPr lang="es-EC" altLang="es-EC" sz="4000">
              <a:solidFill>
                <a:srgbClr val="FFFFFF"/>
              </a:solidFill>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BDF4CDE0-D10D-4283-B8D4-90BE4881EC2A}"/>
              </a:ext>
            </a:extLst>
          </p:cNvPr>
          <p:cNvSpPr/>
          <p:nvPr/>
        </p:nvSpPr>
        <p:spPr>
          <a:xfrm>
            <a:off x="9406210" y="-3464"/>
            <a:ext cx="280830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ES">
                <a:solidFill>
                  <a:schemeClr val="bg1"/>
                </a:solidFill>
              </a:rPr>
              <a:t>MARCO TEÓRICO</a:t>
            </a:r>
          </a:p>
          <a:p>
            <a:r>
              <a:rPr lang="es-ES">
                <a:solidFill>
                  <a:schemeClr val="bg1"/>
                </a:solidFill>
              </a:rPr>
              <a:t>DESARROLLO</a:t>
            </a:r>
          </a:p>
          <a:p>
            <a:pPr lvl="1"/>
            <a:r>
              <a:rPr lang="es-ES">
                <a:solidFill>
                  <a:schemeClr val="bg1"/>
                </a:solidFill>
              </a:rPr>
              <a:t>OBJETIVO</a:t>
            </a:r>
          </a:p>
          <a:p>
            <a:pPr lvl="1"/>
            <a:r>
              <a:rPr lang="es-ES">
                <a:solidFill>
                  <a:schemeClr val="bg1"/>
                </a:solidFill>
              </a:rPr>
              <a:t>Diseño de la Base de Datos</a:t>
            </a:r>
          </a:p>
          <a:p>
            <a:pPr lvl="1"/>
            <a:r>
              <a:rPr lang="es-ES">
                <a:solidFill>
                  <a:schemeClr val="bg1"/>
                </a:solidFill>
              </a:rPr>
              <a:t>Creación de la Base de Datos</a:t>
            </a:r>
          </a:p>
          <a:p>
            <a:pPr lvl="1"/>
            <a:r>
              <a:rPr lang="es-ES">
                <a:solidFill>
                  <a:schemeClr val="bg1"/>
                </a:solidFill>
              </a:rPr>
              <a:t>Creación del proyecto</a:t>
            </a:r>
          </a:p>
          <a:p>
            <a:pPr lvl="1"/>
            <a:r>
              <a:rPr lang="es-ES">
                <a:solidFill>
                  <a:srgbClr val="FFFF00"/>
                </a:solidFill>
              </a:rPr>
              <a:t>Creación del cliente</a:t>
            </a:r>
          </a:p>
          <a:p>
            <a:r>
              <a:rPr lang="es-ES">
                <a:solidFill>
                  <a:schemeClr val="bg1"/>
                </a:solidFill>
              </a:rPr>
              <a:t>CONCLUSIONES</a:t>
            </a:r>
          </a:p>
          <a:p>
            <a:r>
              <a:rPr lang="es-ES">
                <a:solidFill>
                  <a:schemeClr val="bg1"/>
                </a:solidFill>
              </a:rPr>
              <a:t>RECOMENDACIONES</a:t>
            </a:r>
          </a:p>
          <a:p>
            <a:r>
              <a:rPr lang="es-ES">
                <a:solidFill>
                  <a:schemeClr val="bg1"/>
                </a:solidFill>
              </a:rPr>
              <a:t>BIBLIOGRAFÍA</a:t>
            </a:r>
          </a:p>
        </p:txBody>
      </p:sp>
      <p:sp>
        <p:nvSpPr>
          <p:cNvPr id="5" name="Marcador de número de diapositiva 4">
            <a:extLst>
              <a:ext uri="{FF2B5EF4-FFF2-40B4-BE49-F238E27FC236}">
                <a16:creationId xmlns:a16="http://schemas.microsoft.com/office/drawing/2014/main" id="{C6927757-17F9-4726-8741-33853D3D5ACB}"/>
              </a:ext>
            </a:extLst>
          </p:cNvPr>
          <p:cNvSpPr>
            <a:spLocks noGrp="1"/>
          </p:cNvSpPr>
          <p:nvPr>
            <p:ph type="sldNum" sz="quarter" idx="12"/>
          </p:nvPr>
        </p:nvSpPr>
        <p:spPr/>
        <p:txBody>
          <a:bodyPr/>
          <a:lstStyle/>
          <a:p>
            <a:fld id="{D57F1E4F-1CFF-5643-939E-217C01CDF565}" type="slidenum">
              <a:rPr lang="en-US" dirty="0"/>
              <a:pPr/>
              <a:t>38</a:t>
            </a:fld>
            <a:endParaRPr lang="es-ES"/>
          </a:p>
        </p:txBody>
      </p:sp>
      <p:pic>
        <p:nvPicPr>
          <p:cNvPr id="7" name="Imagen 7" descr="Texto&#10;&#10;Descripción generada automáticamente">
            <a:extLst>
              <a:ext uri="{FF2B5EF4-FFF2-40B4-BE49-F238E27FC236}">
                <a16:creationId xmlns:a16="http://schemas.microsoft.com/office/drawing/2014/main" id="{C417D9CB-C05E-4306-86BE-23E3533F920D}"/>
              </a:ext>
            </a:extLst>
          </p:cNvPr>
          <p:cNvPicPr>
            <a:picLocks noChangeAspect="1"/>
          </p:cNvPicPr>
          <p:nvPr/>
        </p:nvPicPr>
        <p:blipFill>
          <a:blip r:embed="rId2"/>
          <a:stretch>
            <a:fillRect/>
          </a:stretch>
        </p:blipFill>
        <p:spPr>
          <a:xfrm>
            <a:off x="4221193" y="665216"/>
            <a:ext cx="5187350" cy="5470057"/>
          </a:xfrm>
          <a:prstGeom prst="rect">
            <a:avLst/>
          </a:prstGeom>
        </p:spPr>
      </p:pic>
    </p:spTree>
    <p:extLst>
      <p:ext uri="{BB962C8B-B14F-4D97-AF65-F5344CB8AC3E}">
        <p14:creationId xmlns:p14="http://schemas.microsoft.com/office/powerpoint/2010/main" val="8077089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404549-B4DC-481C-926C-DED3EF1C58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8FD5CD-351E-4B06-8B78-BD5102D009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CuadroTexto 5">
            <a:extLst>
              <a:ext uri="{FF2B5EF4-FFF2-40B4-BE49-F238E27FC236}">
                <a16:creationId xmlns:a16="http://schemas.microsoft.com/office/drawing/2014/main" id="{2598B2BC-2FB6-45C4-AF9B-08245DD2C65C}"/>
              </a:ext>
            </a:extLst>
          </p:cNvPr>
          <p:cNvSpPr txBox="1"/>
          <p:nvPr/>
        </p:nvSpPr>
        <p:spPr>
          <a:xfrm>
            <a:off x="11691891" y="6457890"/>
            <a:ext cx="500109"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C" sz="2000" b="0" i="0" u="none" strike="noStrike" kern="1200" cap="none" spc="0" normalizeH="0" baseline="0" noProof="0">
                <a:ln>
                  <a:noFill/>
                </a:ln>
                <a:solidFill>
                  <a:prstClr val="white"/>
                </a:solidFill>
                <a:effectLst/>
                <a:uLnTx/>
                <a:uFillTx/>
                <a:latin typeface="Gill Sans MT" panose="020B0502020104020203"/>
                <a:ea typeface="+mn-ea"/>
                <a:cs typeface="+mn-cs"/>
              </a:rPr>
              <a:t>10</a:t>
            </a:r>
          </a:p>
        </p:txBody>
      </p:sp>
      <p:sp>
        <p:nvSpPr>
          <p:cNvPr id="3" name="Rectangle 4">
            <a:extLst>
              <a:ext uri="{FF2B5EF4-FFF2-40B4-BE49-F238E27FC236}">
                <a16:creationId xmlns:a16="http://schemas.microsoft.com/office/drawing/2014/main" id="{37CD703F-58B5-44C8-8E04-EFFC45EE7F55}"/>
              </a:ext>
            </a:extLst>
          </p:cNvPr>
          <p:cNvSpPr>
            <a:spLocks noChangeArrowheads="1"/>
          </p:cNvSpPr>
          <p:nvPr/>
        </p:nvSpPr>
        <p:spPr bwMode="auto">
          <a:xfrm>
            <a:off x="589472" y="2573524"/>
            <a:ext cx="3410755"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C" sz="2400" b="0" i="0" u="none" strike="noStrike" cap="none" normalizeH="0" baseline="0">
              <a:ln>
                <a:noFill/>
              </a:ln>
              <a:solidFill>
                <a:srgbClr val="FFFFFF"/>
              </a:solidFill>
              <a:effectLst/>
              <a:ea typeface="+mn-lt"/>
              <a:cs typeface="+mn-lt"/>
            </a:endParaRPr>
          </a:p>
          <a:p>
            <a:r>
              <a:rPr lang="es-EC" sz="2400" err="1">
                <a:solidFill>
                  <a:schemeClr val="bg1"/>
                </a:solidFill>
                <a:ea typeface="+mn-lt"/>
                <a:cs typeface="+mn-lt"/>
              </a:rPr>
              <a:t>Consolidado.aspx.cs</a:t>
            </a:r>
            <a:endParaRPr lang="es-EC" sz="2400">
              <a:solidFill>
                <a:schemeClr val="bg1"/>
              </a:solidFill>
              <a:ea typeface="+mn-lt"/>
              <a:cs typeface="+mn-lt"/>
            </a:endParaRPr>
          </a:p>
          <a:p>
            <a:pPr algn="just"/>
            <a:endParaRPr lang="es-ES" sz="2400" b="1">
              <a:solidFill>
                <a:srgbClr val="FFFFFF"/>
              </a:solidFill>
              <a:ea typeface="+mn-lt"/>
              <a:cs typeface="+mn-lt"/>
            </a:endParaRPr>
          </a:p>
          <a:p>
            <a:pPr marL="285750" indent="-285750">
              <a:buFont typeface="Arial"/>
              <a:buChar char="•"/>
            </a:pPr>
            <a:endParaRPr lang="es-EC" sz="2400">
              <a:solidFill>
                <a:srgbClr val="FFFFFF"/>
              </a:solidFill>
              <a:latin typeface="Gill Sans MT" panose="020B0502020104020203"/>
              <a:cs typeface="Arial" panose="020B0604020202020204" pitchFamily="34" charset="0"/>
            </a:endParaRPr>
          </a:p>
          <a:p>
            <a:pPr>
              <a:spcBef>
                <a:spcPct val="0"/>
              </a:spcBef>
              <a:spcAft>
                <a:spcPct val="0"/>
              </a:spcAft>
            </a:pPr>
            <a:endParaRPr lang="es-EC" altLang="es-EC" sz="2400">
              <a:solidFill>
                <a:srgbClr val="FFFFFF"/>
              </a:solidFill>
              <a:latin typeface="Calibri"/>
              <a:cs typeface="Arial" panose="020B0604020202020204" pitchFamily="34" charset="0"/>
            </a:endParaRPr>
          </a:p>
          <a:p>
            <a:pPr eaLnBrk="0" fontAlgn="base" hangingPunct="0">
              <a:spcBef>
                <a:spcPct val="0"/>
              </a:spcBef>
              <a:spcAft>
                <a:spcPct val="0"/>
              </a:spcAft>
            </a:pPr>
            <a:endParaRPr lang="es-EC" altLang="es-EC" sz="4000">
              <a:solidFill>
                <a:srgbClr val="FFFFFF"/>
              </a:solidFill>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BDF4CDE0-D10D-4283-B8D4-90BE4881EC2A}"/>
              </a:ext>
            </a:extLst>
          </p:cNvPr>
          <p:cNvSpPr/>
          <p:nvPr/>
        </p:nvSpPr>
        <p:spPr>
          <a:xfrm>
            <a:off x="9406210" y="-3464"/>
            <a:ext cx="280830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ES">
                <a:solidFill>
                  <a:schemeClr val="bg1"/>
                </a:solidFill>
              </a:rPr>
              <a:t>MARCO TEÓRICO</a:t>
            </a:r>
          </a:p>
          <a:p>
            <a:r>
              <a:rPr lang="es-ES">
                <a:solidFill>
                  <a:schemeClr val="bg1"/>
                </a:solidFill>
              </a:rPr>
              <a:t>DESARROLLO</a:t>
            </a:r>
          </a:p>
          <a:p>
            <a:pPr lvl="1"/>
            <a:r>
              <a:rPr lang="es-ES">
                <a:solidFill>
                  <a:schemeClr val="bg1"/>
                </a:solidFill>
              </a:rPr>
              <a:t>OBJETIVO</a:t>
            </a:r>
          </a:p>
          <a:p>
            <a:pPr lvl="1"/>
            <a:r>
              <a:rPr lang="es-ES">
                <a:solidFill>
                  <a:schemeClr val="bg1"/>
                </a:solidFill>
              </a:rPr>
              <a:t>Diseño de la Base de Datos</a:t>
            </a:r>
          </a:p>
          <a:p>
            <a:pPr lvl="1"/>
            <a:r>
              <a:rPr lang="es-ES">
                <a:solidFill>
                  <a:schemeClr val="bg1"/>
                </a:solidFill>
              </a:rPr>
              <a:t>Creación de la Base de Datos</a:t>
            </a:r>
          </a:p>
          <a:p>
            <a:pPr lvl="1"/>
            <a:r>
              <a:rPr lang="es-ES">
                <a:solidFill>
                  <a:schemeClr val="bg1"/>
                </a:solidFill>
              </a:rPr>
              <a:t>Creación del proyecto</a:t>
            </a:r>
          </a:p>
          <a:p>
            <a:pPr lvl="1"/>
            <a:r>
              <a:rPr lang="es-ES">
                <a:solidFill>
                  <a:srgbClr val="FFFF00"/>
                </a:solidFill>
              </a:rPr>
              <a:t>Creación del cliente</a:t>
            </a:r>
          </a:p>
          <a:p>
            <a:r>
              <a:rPr lang="es-ES">
                <a:solidFill>
                  <a:schemeClr val="bg1"/>
                </a:solidFill>
              </a:rPr>
              <a:t>CONCLUSIONES</a:t>
            </a:r>
          </a:p>
          <a:p>
            <a:r>
              <a:rPr lang="es-ES">
                <a:solidFill>
                  <a:schemeClr val="bg1"/>
                </a:solidFill>
              </a:rPr>
              <a:t>RECOMENDACIONES</a:t>
            </a:r>
          </a:p>
          <a:p>
            <a:r>
              <a:rPr lang="es-ES">
                <a:solidFill>
                  <a:schemeClr val="bg1"/>
                </a:solidFill>
              </a:rPr>
              <a:t>BIBLIOGRAFÍA</a:t>
            </a:r>
          </a:p>
        </p:txBody>
      </p:sp>
      <p:sp>
        <p:nvSpPr>
          <p:cNvPr id="5" name="Marcador de número de diapositiva 4">
            <a:extLst>
              <a:ext uri="{FF2B5EF4-FFF2-40B4-BE49-F238E27FC236}">
                <a16:creationId xmlns:a16="http://schemas.microsoft.com/office/drawing/2014/main" id="{C6927757-17F9-4726-8741-33853D3D5ACB}"/>
              </a:ext>
            </a:extLst>
          </p:cNvPr>
          <p:cNvSpPr>
            <a:spLocks noGrp="1"/>
          </p:cNvSpPr>
          <p:nvPr>
            <p:ph type="sldNum" sz="quarter" idx="12"/>
          </p:nvPr>
        </p:nvSpPr>
        <p:spPr/>
        <p:txBody>
          <a:bodyPr/>
          <a:lstStyle/>
          <a:p>
            <a:fld id="{D57F1E4F-1CFF-5643-939E-217C01CDF565}" type="slidenum">
              <a:rPr lang="en-US" dirty="0"/>
              <a:pPr/>
              <a:t>39</a:t>
            </a:fld>
            <a:endParaRPr lang="es-ES"/>
          </a:p>
        </p:txBody>
      </p:sp>
      <p:pic>
        <p:nvPicPr>
          <p:cNvPr id="4" name="Imagen 7" descr="Imagen que contiene Escala de tiempo&#10;&#10;Descripción generada automáticamente">
            <a:extLst>
              <a:ext uri="{FF2B5EF4-FFF2-40B4-BE49-F238E27FC236}">
                <a16:creationId xmlns:a16="http://schemas.microsoft.com/office/drawing/2014/main" id="{2C59F1DA-9E06-4105-9D78-4E87BADAE99B}"/>
              </a:ext>
            </a:extLst>
          </p:cNvPr>
          <p:cNvPicPr>
            <a:picLocks noChangeAspect="1"/>
          </p:cNvPicPr>
          <p:nvPr/>
        </p:nvPicPr>
        <p:blipFill>
          <a:blip r:embed="rId2"/>
          <a:stretch>
            <a:fillRect/>
          </a:stretch>
        </p:blipFill>
        <p:spPr>
          <a:xfrm>
            <a:off x="4221193" y="666776"/>
            <a:ext cx="5144218" cy="5984522"/>
          </a:xfrm>
          <a:prstGeom prst="rect">
            <a:avLst/>
          </a:prstGeom>
        </p:spPr>
      </p:pic>
    </p:spTree>
    <p:extLst>
      <p:ext uri="{BB962C8B-B14F-4D97-AF65-F5344CB8AC3E}">
        <p14:creationId xmlns:p14="http://schemas.microsoft.com/office/powerpoint/2010/main" val="3200817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F404549-B4DC-481C-926C-DED3EF1C58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8FD5CD-351E-4B06-8B78-BD5102D009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FC8C10D2-3E04-4DF6-9AEA-2BF128CAFB59}"/>
              </a:ext>
            </a:extLst>
          </p:cNvPr>
          <p:cNvSpPr>
            <a:spLocks noGrp="1"/>
          </p:cNvSpPr>
          <p:nvPr>
            <p:ph type="title"/>
          </p:nvPr>
        </p:nvSpPr>
        <p:spPr>
          <a:xfrm>
            <a:off x="653807" y="141604"/>
            <a:ext cx="3409783" cy="1013800"/>
          </a:xfrm>
        </p:spPr>
        <p:txBody>
          <a:bodyPr>
            <a:normAutofit/>
          </a:bodyPr>
          <a:lstStyle/>
          <a:p>
            <a:r>
              <a:rPr lang="es-ES"/>
              <a:t>1.2 WSDL</a:t>
            </a:r>
          </a:p>
        </p:txBody>
      </p:sp>
      <p:sp>
        <p:nvSpPr>
          <p:cNvPr id="3" name="Marcador de contenido 2">
            <a:extLst>
              <a:ext uri="{FF2B5EF4-FFF2-40B4-BE49-F238E27FC236}">
                <a16:creationId xmlns:a16="http://schemas.microsoft.com/office/drawing/2014/main" id="{50C87C28-7971-4865-A559-890041ACC099}"/>
              </a:ext>
            </a:extLst>
          </p:cNvPr>
          <p:cNvSpPr>
            <a:spLocks noGrp="1"/>
          </p:cNvSpPr>
          <p:nvPr>
            <p:ph idx="1"/>
          </p:nvPr>
        </p:nvSpPr>
        <p:spPr>
          <a:xfrm>
            <a:off x="601255" y="904375"/>
            <a:ext cx="3409782" cy="5525547"/>
          </a:xfrm>
        </p:spPr>
        <p:txBody>
          <a:bodyPr>
            <a:normAutofit fontScale="70000" lnSpcReduction="20000"/>
          </a:bodyPr>
          <a:lstStyle/>
          <a:p>
            <a:pPr marL="305435" indent="-305435" algn="just"/>
            <a:r>
              <a:rPr lang="es-ES" sz="1700">
                <a:solidFill>
                  <a:srgbClr val="FFFFFF"/>
                </a:solidFill>
                <a:ea typeface="+mn-lt"/>
                <a:cs typeface="+mn-lt"/>
              </a:rPr>
              <a:t>El WSDL permite tener una descripción de un servicio web. Especifica la interfaz abstracta a través de la cual un cliente puede acceder al servicio y los detalles de cómo se debe utilizar</a:t>
            </a:r>
            <a:r>
              <a:rPr lang="es-ES" sz="1700" b="1" i="1" u="sng">
                <a:solidFill>
                  <a:srgbClr val="FFFFFF"/>
                </a:solidFill>
                <a:ea typeface="+mn-lt"/>
                <a:cs typeface="+mn-lt"/>
              </a:rPr>
              <a:t>(</a:t>
            </a:r>
            <a:r>
              <a:rPr lang="es-ES" sz="1700" b="1" i="1" u="sng" err="1">
                <a:solidFill>
                  <a:srgbClr val="FFFFFF"/>
                </a:solidFill>
                <a:ea typeface="+mn-lt"/>
                <a:cs typeface="+mn-lt"/>
              </a:rPr>
              <a:t>admin</a:t>
            </a:r>
            <a:r>
              <a:rPr lang="es-ES" sz="1700" b="1" i="1" u="sng">
                <a:solidFill>
                  <a:srgbClr val="FFFFFF"/>
                </a:solidFill>
                <a:ea typeface="+mn-lt"/>
                <a:cs typeface="+mn-lt"/>
              </a:rPr>
              <a:t>, 2018)</a:t>
            </a:r>
            <a:r>
              <a:rPr lang="es-ES" sz="1700">
                <a:solidFill>
                  <a:srgbClr val="FFFFFF"/>
                </a:solidFill>
                <a:ea typeface="+mn-lt"/>
                <a:cs typeface="+mn-lt"/>
              </a:rPr>
              <a:t>.</a:t>
            </a:r>
            <a:endParaRPr lang="es-ES" sz="1700" b="1" i="1">
              <a:solidFill>
                <a:srgbClr val="FFFFFF"/>
              </a:solidFill>
              <a:ea typeface="+mn-lt"/>
              <a:cs typeface="+mn-lt"/>
            </a:endParaRPr>
          </a:p>
          <a:p>
            <a:pPr marL="305435" indent="-305435" algn="just"/>
            <a:r>
              <a:rPr lang="es-ES" sz="1700">
                <a:solidFill>
                  <a:srgbClr val="FFFFFF"/>
                </a:solidFill>
                <a:ea typeface="+mn-lt"/>
                <a:cs typeface="+mn-lt"/>
              </a:rPr>
              <a:t>WSDL describe un servicio utilizando varios elementos (etiquetas </a:t>
            </a:r>
            <a:r>
              <a:rPr lang="es-ES" sz="1700" err="1">
                <a:solidFill>
                  <a:srgbClr val="FFFFFF"/>
                </a:solidFill>
                <a:ea typeface="+mn-lt"/>
                <a:cs typeface="+mn-lt"/>
              </a:rPr>
              <a:t>xml</a:t>
            </a:r>
            <a:r>
              <a:rPr lang="es-ES" sz="1700">
                <a:solidFill>
                  <a:srgbClr val="FFFFFF"/>
                </a:solidFill>
                <a:ea typeface="+mn-lt"/>
                <a:cs typeface="+mn-lt"/>
              </a:rPr>
              <a:t>). Dichos elementos podemos clasificarlos como abstractos o concretos. La parte WSDL abstracta describe las operaciones y mensajes con detalle. En otras palabras, la parte abstracta de un WSDL especifica QUÉ hace el servicio:</a:t>
            </a:r>
            <a:endParaRPr lang="es-ES" sz="1700" b="1" i="1">
              <a:solidFill>
                <a:srgbClr val="FFFFFF"/>
              </a:solidFill>
              <a:ea typeface="+mn-lt"/>
              <a:cs typeface="+mn-lt"/>
            </a:endParaRPr>
          </a:p>
          <a:p>
            <a:pPr marL="629920" lvl="1" indent="-305435" algn="just"/>
            <a:r>
              <a:rPr lang="es-ES" sz="1500" u="sng">
                <a:solidFill>
                  <a:srgbClr val="FFFFFF"/>
                </a:solidFill>
                <a:ea typeface="+mn-lt"/>
                <a:cs typeface="+mn-lt"/>
              </a:rPr>
              <a:t>Qué operaciones están disponibles</a:t>
            </a:r>
            <a:endParaRPr lang="es-ES" sz="1500" b="1" i="1" u="sng">
              <a:solidFill>
                <a:srgbClr val="FFFFFF"/>
              </a:solidFill>
              <a:ea typeface="+mn-lt"/>
              <a:cs typeface="+mn-lt"/>
            </a:endParaRPr>
          </a:p>
          <a:p>
            <a:pPr marL="629920" lvl="1" indent="-305435" algn="just"/>
            <a:r>
              <a:rPr lang="es-ES" sz="1500" u="sng">
                <a:solidFill>
                  <a:srgbClr val="FFFFFF"/>
                </a:solidFill>
                <a:ea typeface="+mn-lt"/>
                <a:cs typeface="+mn-lt"/>
              </a:rPr>
              <a:t>Qué entradas, salidas, y mensajes de error tienen las operaciones</a:t>
            </a:r>
            <a:endParaRPr lang="es-ES" sz="1500" b="1" i="1" u="sng">
              <a:solidFill>
                <a:srgbClr val="FFFFFF"/>
              </a:solidFill>
              <a:ea typeface="+mn-lt"/>
              <a:cs typeface="+mn-lt"/>
            </a:endParaRPr>
          </a:p>
          <a:p>
            <a:pPr marL="629920" lvl="1" indent="-305435" algn="just"/>
            <a:r>
              <a:rPr lang="es-ES" sz="1500" u="sng">
                <a:solidFill>
                  <a:srgbClr val="FFFFFF"/>
                </a:solidFill>
                <a:ea typeface="+mn-lt"/>
                <a:cs typeface="+mn-lt"/>
              </a:rPr>
              <a:t>Cuáles son las definiciones de los tipos para los mensajes de entrada, salida y error</a:t>
            </a:r>
            <a:endParaRPr lang="es-ES" sz="1500" b="1" i="1" u="sng">
              <a:solidFill>
                <a:srgbClr val="FFFFFF"/>
              </a:solidFill>
              <a:ea typeface="+mn-lt"/>
              <a:cs typeface="+mn-lt"/>
            </a:endParaRPr>
          </a:p>
          <a:p>
            <a:pPr marL="305435" indent="-305435" algn="just"/>
            <a:r>
              <a:rPr lang="es-ES" sz="1700">
                <a:solidFill>
                  <a:srgbClr val="FFFFFF"/>
                </a:solidFill>
                <a:ea typeface="+mn-lt"/>
                <a:cs typeface="+mn-lt"/>
              </a:rPr>
              <a:t>En el mundo Java, podemos pensar en la parte abstracta de un WSDL como en la definición de una interfaz o una clase abstracta, con la definición de sus métodos, pero no sus implementaciones. La parte abstracta de un WSDL contiene dos componentes principales:</a:t>
            </a:r>
            <a:endParaRPr lang="es-ES" sz="1700" b="1" i="1">
              <a:solidFill>
                <a:srgbClr val="FFFFFF"/>
              </a:solidFill>
              <a:ea typeface="+mn-lt"/>
              <a:cs typeface="+mn-lt"/>
            </a:endParaRPr>
          </a:p>
          <a:p>
            <a:pPr marL="629920" lvl="1" indent="-305435" algn="just"/>
            <a:r>
              <a:rPr lang="es-ES" sz="1500" u="sng">
                <a:solidFill>
                  <a:srgbClr val="FFFFFF"/>
                </a:solidFill>
                <a:ea typeface="+mn-lt"/>
                <a:cs typeface="+mn-lt"/>
              </a:rPr>
              <a:t>Las operaciones que forman la definición de la interfaz</a:t>
            </a:r>
            <a:endParaRPr lang="es-ES" sz="1500" b="1" i="1" u="sng">
              <a:solidFill>
                <a:srgbClr val="FFFFFF"/>
              </a:solidFill>
              <a:ea typeface="+mn-lt"/>
              <a:cs typeface="+mn-lt"/>
            </a:endParaRPr>
          </a:p>
          <a:p>
            <a:pPr marL="629920" lvl="1" indent="-305435" algn="just"/>
            <a:r>
              <a:rPr lang="es-ES" sz="1500" u="sng">
                <a:solidFill>
                  <a:srgbClr val="FFFFFF"/>
                </a:solidFill>
                <a:ea typeface="+mn-lt"/>
                <a:cs typeface="+mn-lt"/>
              </a:rPr>
              <a:t>Los tipos de datos para los parámetros de entrada, salida y error, de las operaciones</a:t>
            </a:r>
            <a:endParaRPr lang="es-ES" sz="1500" b="1" i="1" u="sng">
              <a:solidFill>
                <a:srgbClr val="FFFFFF"/>
              </a:solidFill>
              <a:ea typeface="+mn-lt"/>
              <a:cs typeface="+mn-lt"/>
            </a:endParaRPr>
          </a:p>
          <a:p>
            <a:pPr marL="305435" indent="-305435"/>
            <a:endParaRPr lang="es-ES" sz="1700">
              <a:solidFill>
                <a:srgbClr val="FFFFFF"/>
              </a:solidFill>
            </a:endParaRPr>
          </a:p>
        </p:txBody>
      </p:sp>
      <p:sp>
        <p:nvSpPr>
          <p:cNvPr id="5" name="CuadroTexto 4">
            <a:extLst>
              <a:ext uri="{FF2B5EF4-FFF2-40B4-BE49-F238E27FC236}">
                <a16:creationId xmlns:a16="http://schemas.microsoft.com/office/drawing/2014/main" id="{D49CF13F-BBC5-4830-B0B0-CD4B24C16F12}"/>
              </a:ext>
            </a:extLst>
          </p:cNvPr>
          <p:cNvSpPr txBox="1"/>
          <p:nvPr/>
        </p:nvSpPr>
        <p:spPr>
          <a:xfrm>
            <a:off x="11817675" y="6457890"/>
            <a:ext cx="374325" cy="400110"/>
          </a:xfrm>
          <a:prstGeom prst="rect">
            <a:avLst/>
          </a:prstGeom>
          <a:noFill/>
        </p:spPr>
        <p:txBody>
          <a:bodyPr wrap="squar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C" sz="2000">
                <a:solidFill>
                  <a:srgbClr val="FFFFFF"/>
                </a:solidFill>
                <a:latin typeface="Gill Sans MT" panose="020B0502020104020203"/>
              </a:rPr>
              <a:t>5</a:t>
            </a:r>
            <a:endParaRPr kumimoji="0" lang="es-EC" sz="20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7" name="Imagen 8" descr="Diagrama&#10;&#10;Descripción generada automáticamente">
            <a:extLst>
              <a:ext uri="{FF2B5EF4-FFF2-40B4-BE49-F238E27FC236}">
                <a16:creationId xmlns:a16="http://schemas.microsoft.com/office/drawing/2014/main" id="{C9F5CBEA-C9DE-48B2-9CAE-EEBA21BFFE4A}"/>
              </a:ext>
            </a:extLst>
          </p:cNvPr>
          <p:cNvPicPr>
            <a:picLocks noChangeAspect="1"/>
          </p:cNvPicPr>
          <p:nvPr/>
        </p:nvPicPr>
        <p:blipFill>
          <a:blip r:embed="rId2"/>
          <a:stretch>
            <a:fillRect/>
          </a:stretch>
        </p:blipFill>
        <p:spPr>
          <a:xfrm>
            <a:off x="4438432" y="1538452"/>
            <a:ext cx="4663965" cy="4131440"/>
          </a:xfrm>
          <a:prstGeom prst="rect">
            <a:avLst/>
          </a:prstGeom>
        </p:spPr>
      </p:pic>
      <p:sp>
        <p:nvSpPr>
          <p:cNvPr id="6" name="Rectángulo 5">
            <a:extLst>
              <a:ext uri="{FF2B5EF4-FFF2-40B4-BE49-F238E27FC236}">
                <a16:creationId xmlns:a16="http://schemas.microsoft.com/office/drawing/2014/main" id="{4FACD08C-9EF1-4D40-903C-19206406FCD5}"/>
              </a:ext>
            </a:extLst>
          </p:cNvPr>
          <p:cNvSpPr/>
          <p:nvPr/>
        </p:nvSpPr>
        <p:spPr>
          <a:xfrm>
            <a:off x="9383697" y="0"/>
            <a:ext cx="280830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ES">
                <a:solidFill>
                  <a:schemeClr val="bg1"/>
                </a:solidFill>
              </a:rPr>
              <a:t>MARCO TEÓRICO</a:t>
            </a:r>
          </a:p>
          <a:p>
            <a:r>
              <a:rPr lang="es-ES">
                <a:solidFill>
                  <a:srgbClr val="FFFF00"/>
                </a:solidFill>
              </a:rPr>
              <a:t>DESARROLLO</a:t>
            </a:r>
          </a:p>
          <a:p>
            <a:pPr lvl="1"/>
            <a:r>
              <a:rPr lang="es-ES">
                <a:solidFill>
                  <a:schemeClr val="bg1"/>
                </a:solidFill>
              </a:rPr>
              <a:t>OBJETIVO</a:t>
            </a:r>
          </a:p>
          <a:p>
            <a:pPr lvl="1"/>
            <a:r>
              <a:rPr lang="es-ES">
                <a:solidFill>
                  <a:schemeClr val="bg1"/>
                </a:solidFill>
              </a:rPr>
              <a:t>Diseño de la Base de Datos</a:t>
            </a:r>
          </a:p>
          <a:p>
            <a:pPr lvl="1"/>
            <a:r>
              <a:rPr lang="es-ES">
                <a:solidFill>
                  <a:schemeClr val="bg1"/>
                </a:solidFill>
              </a:rPr>
              <a:t>Creación de la Base de Datos</a:t>
            </a:r>
          </a:p>
          <a:p>
            <a:pPr lvl="1"/>
            <a:r>
              <a:rPr lang="es-ES">
                <a:solidFill>
                  <a:schemeClr val="bg1"/>
                </a:solidFill>
              </a:rPr>
              <a:t>Creación del proyecto</a:t>
            </a:r>
          </a:p>
          <a:p>
            <a:pPr lvl="1"/>
            <a:r>
              <a:rPr lang="es-ES">
                <a:solidFill>
                  <a:schemeClr val="bg1"/>
                </a:solidFill>
              </a:rPr>
              <a:t>Creación del cliente</a:t>
            </a:r>
          </a:p>
          <a:p>
            <a:r>
              <a:rPr lang="es-ES">
                <a:solidFill>
                  <a:schemeClr val="bg1"/>
                </a:solidFill>
              </a:rPr>
              <a:t>CONCLUSIONES</a:t>
            </a:r>
          </a:p>
          <a:p>
            <a:r>
              <a:rPr lang="es-ES">
                <a:solidFill>
                  <a:schemeClr val="bg1"/>
                </a:solidFill>
              </a:rPr>
              <a:t>RECOMENDACIONES</a:t>
            </a:r>
          </a:p>
          <a:p>
            <a:r>
              <a:rPr lang="es-ES">
                <a:solidFill>
                  <a:schemeClr val="bg1"/>
                </a:solidFill>
              </a:rPr>
              <a:t>BIBLIOGRAFÍA</a:t>
            </a:r>
          </a:p>
        </p:txBody>
      </p:sp>
      <p:sp>
        <p:nvSpPr>
          <p:cNvPr id="4" name="Marcador de número de diapositiva 3">
            <a:extLst>
              <a:ext uri="{FF2B5EF4-FFF2-40B4-BE49-F238E27FC236}">
                <a16:creationId xmlns:a16="http://schemas.microsoft.com/office/drawing/2014/main" id="{3ED135A7-4132-42F9-A152-C00670CF81EA}"/>
              </a:ext>
            </a:extLst>
          </p:cNvPr>
          <p:cNvSpPr>
            <a:spLocks noGrp="1"/>
          </p:cNvSpPr>
          <p:nvPr>
            <p:ph type="sldNum" sz="quarter" idx="12"/>
          </p:nvPr>
        </p:nvSpPr>
        <p:spPr/>
        <p:txBody>
          <a:bodyPr/>
          <a:lstStyle/>
          <a:p>
            <a:fld id="{D57F1E4F-1CFF-5643-939E-217C01CDF565}" type="slidenum">
              <a:rPr lang="en-US" dirty="0"/>
              <a:pPr/>
              <a:t>4</a:t>
            </a:fld>
            <a:endParaRPr lang="es-ES"/>
          </a:p>
        </p:txBody>
      </p:sp>
    </p:spTree>
    <p:extLst>
      <p:ext uri="{BB962C8B-B14F-4D97-AF65-F5344CB8AC3E}">
        <p14:creationId xmlns:p14="http://schemas.microsoft.com/office/powerpoint/2010/main" val="30217335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404549-B4DC-481C-926C-DED3EF1C58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8FD5CD-351E-4B06-8B78-BD5102D009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CuadroTexto 5">
            <a:extLst>
              <a:ext uri="{FF2B5EF4-FFF2-40B4-BE49-F238E27FC236}">
                <a16:creationId xmlns:a16="http://schemas.microsoft.com/office/drawing/2014/main" id="{2598B2BC-2FB6-45C4-AF9B-08245DD2C65C}"/>
              </a:ext>
            </a:extLst>
          </p:cNvPr>
          <p:cNvSpPr txBox="1"/>
          <p:nvPr/>
        </p:nvSpPr>
        <p:spPr>
          <a:xfrm>
            <a:off x="11691891" y="6457890"/>
            <a:ext cx="500109"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C" sz="2000" b="0" i="0" u="none" strike="noStrike" kern="1200" cap="none" spc="0" normalizeH="0" baseline="0" noProof="0">
                <a:ln>
                  <a:noFill/>
                </a:ln>
                <a:solidFill>
                  <a:prstClr val="white"/>
                </a:solidFill>
                <a:effectLst/>
                <a:uLnTx/>
                <a:uFillTx/>
                <a:latin typeface="Gill Sans MT" panose="020B0502020104020203"/>
                <a:ea typeface="+mn-ea"/>
                <a:cs typeface="+mn-cs"/>
              </a:rPr>
              <a:t>10</a:t>
            </a:r>
          </a:p>
        </p:txBody>
      </p:sp>
      <p:sp>
        <p:nvSpPr>
          <p:cNvPr id="3" name="Rectangle 4">
            <a:extLst>
              <a:ext uri="{FF2B5EF4-FFF2-40B4-BE49-F238E27FC236}">
                <a16:creationId xmlns:a16="http://schemas.microsoft.com/office/drawing/2014/main" id="{37CD703F-58B5-44C8-8E04-EFFC45EE7F55}"/>
              </a:ext>
            </a:extLst>
          </p:cNvPr>
          <p:cNvSpPr>
            <a:spLocks noChangeArrowheads="1"/>
          </p:cNvSpPr>
          <p:nvPr/>
        </p:nvSpPr>
        <p:spPr bwMode="auto">
          <a:xfrm>
            <a:off x="589472" y="2573524"/>
            <a:ext cx="3410755"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C" sz="2400" b="0" i="0" u="none" strike="noStrike" cap="none" normalizeH="0" baseline="0">
              <a:ln>
                <a:noFill/>
              </a:ln>
              <a:solidFill>
                <a:srgbClr val="FFFFFF"/>
              </a:solidFill>
              <a:effectLst/>
              <a:ea typeface="+mn-lt"/>
              <a:cs typeface="+mn-lt"/>
            </a:endParaRPr>
          </a:p>
          <a:p>
            <a:r>
              <a:rPr lang="es-EC" sz="2400">
                <a:solidFill>
                  <a:srgbClr val="FFFFFF"/>
                </a:solidFill>
                <a:ea typeface="+mn-lt"/>
                <a:cs typeface="+mn-lt"/>
              </a:rPr>
              <a:t>Incio.aspx</a:t>
            </a:r>
            <a:endParaRPr lang="es-EC">
              <a:solidFill>
                <a:srgbClr val="FFFFFF"/>
              </a:solidFill>
              <a:ea typeface="+mn-lt"/>
              <a:cs typeface="+mn-lt"/>
            </a:endParaRPr>
          </a:p>
          <a:p>
            <a:pPr algn="just"/>
            <a:endParaRPr lang="es-ES" sz="2400" b="1">
              <a:solidFill>
                <a:srgbClr val="FFFFFF"/>
              </a:solidFill>
              <a:ea typeface="+mn-lt"/>
              <a:cs typeface="+mn-lt"/>
            </a:endParaRPr>
          </a:p>
          <a:p>
            <a:pPr marL="285750" indent="-285750">
              <a:buFont typeface="Arial"/>
              <a:buChar char="•"/>
            </a:pPr>
            <a:endParaRPr lang="es-EC" sz="2400">
              <a:solidFill>
                <a:srgbClr val="FFFFFF"/>
              </a:solidFill>
              <a:latin typeface="Gill Sans MT" panose="020B0502020104020203"/>
              <a:cs typeface="Arial" panose="020B0604020202020204" pitchFamily="34" charset="0"/>
            </a:endParaRPr>
          </a:p>
          <a:p>
            <a:pPr>
              <a:spcBef>
                <a:spcPct val="0"/>
              </a:spcBef>
              <a:spcAft>
                <a:spcPct val="0"/>
              </a:spcAft>
            </a:pPr>
            <a:endParaRPr lang="es-EC" altLang="es-EC" sz="2400">
              <a:solidFill>
                <a:srgbClr val="FFFFFF"/>
              </a:solidFill>
              <a:latin typeface="Calibri"/>
              <a:cs typeface="Arial" panose="020B0604020202020204" pitchFamily="34" charset="0"/>
            </a:endParaRPr>
          </a:p>
          <a:p>
            <a:pPr eaLnBrk="0" fontAlgn="base" hangingPunct="0">
              <a:spcBef>
                <a:spcPct val="0"/>
              </a:spcBef>
              <a:spcAft>
                <a:spcPct val="0"/>
              </a:spcAft>
            </a:pPr>
            <a:endParaRPr lang="es-EC" altLang="es-EC" sz="4000">
              <a:solidFill>
                <a:srgbClr val="FFFFFF"/>
              </a:solidFill>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BDF4CDE0-D10D-4283-B8D4-90BE4881EC2A}"/>
              </a:ext>
            </a:extLst>
          </p:cNvPr>
          <p:cNvSpPr/>
          <p:nvPr/>
        </p:nvSpPr>
        <p:spPr>
          <a:xfrm>
            <a:off x="9406210" y="-3464"/>
            <a:ext cx="280830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ES">
                <a:solidFill>
                  <a:schemeClr val="bg1"/>
                </a:solidFill>
              </a:rPr>
              <a:t>MARCO TEÓRICO</a:t>
            </a:r>
          </a:p>
          <a:p>
            <a:r>
              <a:rPr lang="es-ES">
                <a:solidFill>
                  <a:schemeClr val="bg1"/>
                </a:solidFill>
              </a:rPr>
              <a:t>DESARROLLO</a:t>
            </a:r>
          </a:p>
          <a:p>
            <a:pPr lvl="1"/>
            <a:r>
              <a:rPr lang="es-ES">
                <a:solidFill>
                  <a:schemeClr val="bg1"/>
                </a:solidFill>
              </a:rPr>
              <a:t>OBJETIVO</a:t>
            </a:r>
          </a:p>
          <a:p>
            <a:pPr lvl="1"/>
            <a:r>
              <a:rPr lang="es-ES">
                <a:solidFill>
                  <a:schemeClr val="bg1"/>
                </a:solidFill>
              </a:rPr>
              <a:t>Diseño de la Base de Datos</a:t>
            </a:r>
          </a:p>
          <a:p>
            <a:pPr lvl="1"/>
            <a:r>
              <a:rPr lang="es-ES">
                <a:solidFill>
                  <a:schemeClr val="bg1"/>
                </a:solidFill>
              </a:rPr>
              <a:t>Creación de la Base de Datos</a:t>
            </a:r>
          </a:p>
          <a:p>
            <a:pPr lvl="1"/>
            <a:r>
              <a:rPr lang="es-ES">
                <a:solidFill>
                  <a:schemeClr val="bg1"/>
                </a:solidFill>
              </a:rPr>
              <a:t>Creación del proyecto</a:t>
            </a:r>
          </a:p>
          <a:p>
            <a:pPr lvl="1"/>
            <a:r>
              <a:rPr lang="es-ES">
                <a:solidFill>
                  <a:srgbClr val="FFFF00"/>
                </a:solidFill>
              </a:rPr>
              <a:t>Creación del cliente</a:t>
            </a:r>
          </a:p>
          <a:p>
            <a:r>
              <a:rPr lang="es-ES">
                <a:solidFill>
                  <a:schemeClr val="bg1"/>
                </a:solidFill>
              </a:rPr>
              <a:t>CONCLUSIONES</a:t>
            </a:r>
          </a:p>
          <a:p>
            <a:r>
              <a:rPr lang="es-ES">
                <a:solidFill>
                  <a:schemeClr val="bg1"/>
                </a:solidFill>
              </a:rPr>
              <a:t>RECOMENDACIONES</a:t>
            </a:r>
          </a:p>
          <a:p>
            <a:r>
              <a:rPr lang="es-ES">
                <a:solidFill>
                  <a:schemeClr val="bg1"/>
                </a:solidFill>
              </a:rPr>
              <a:t>BIBLIOGRAFÍA</a:t>
            </a:r>
          </a:p>
        </p:txBody>
      </p:sp>
      <p:sp>
        <p:nvSpPr>
          <p:cNvPr id="5" name="Marcador de número de diapositiva 4">
            <a:extLst>
              <a:ext uri="{FF2B5EF4-FFF2-40B4-BE49-F238E27FC236}">
                <a16:creationId xmlns:a16="http://schemas.microsoft.com/office/drawing/2014/main" id="{C6927757-17F9-4726-8741-33853D3D5ACB}"/>
              </a:ext>
            </a:extLst>
          </p:cNvPr>
          <p:cNvSpPr>
            <a:spLocks noGrp="1"/>
          </p:cNvSpPr>
          <p:nvPr>
            <p:ph type="sldNum" sz="quarter" idx="12"/>
          </p:nvPr>
        </p:nvSpPr>
        <p:spPr/>
        <p:txBody>
          <a:bodyPr/>
          <a:lstStyle/>
          <a:p>
            <a:fld id="{D57F1E4F-1CFF-5643-939E-217C01CDF565}" type="slidenum">
              <a:rPr lang="en-US" dirty="0"/>
              <a:pPr/>
              <a:t>40</a:t>
            </a:fld>
            <a:endParaRPr lang="es-ES"/>
          </a:p>
        </p:txBody>
      </p:sp>
      <p:pic>
        <p:nvPicPr>
          <p:cNvPr id="7" name="Imagen 7" descr="Imagen que contiene Texto&#10;&#10;Descripción generada automáticamente">
            <a:extLst>
              <a:ext uri="{FF2B5EF4-FFF2-40B4-BE49-F238E27FC236}">
                <a16:creationId xmlns:a16="http://schemas.microsoft.com/office/drawing/2014/main" id="{BE3C5D8A-D7F6-4729-A112-0B74E3AC4FB7}"/>
              </a:ext>
            </a:extLst>
          </p:cNvPr>
          <p:cNvPicPr>
            <a:picLocks noChangeAspect="1"/>
          </p:cNvPicPr>
          <p:nvPr/>
        </p:nvPicPr>
        <p:blipFill>
          <a:blip r:embed="rId2"/>
          <a:stretch>
            <a:fillRect/>
          </a:stretch>
        </p:blipFill>
        <p:spPr>
          <a:xfrm>
            <a:off x="4206815" y="675727"/>
            <a:ext cx="5115464" cy="5980999"/>
          </a:xfrm>
          <a:prstGeom prst="rect">
            <a:avLst/>
          </a:prstGeom>
        </p:spPr>
      </p:pic>
    </p:spTree>
    <p:extLst>
      <p:ext uri="{BB962C8B-B14F-4D97-AF65-F5344CB8AC3E}">
        <p14:creationId xmlns:p14="http://schemas.microsoft.com/office/powerpoint/2010/main" val="3118390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404549-B4DC-481C-926C-DED3EF1C58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8FD5CD-351E-4B06-8B78-BD5102D009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CuadroTexto 5">
            <a:extLst>
              <a:ext uri="{FF2B5EF4-FFF2-40B4-BE49-F238E27FC236}">
                <a16:creationId xmlns:a16="http://schemas.microsoft.com/office/drawing/2014/main" id="{2598B2BC-2FB6-45C4-AF9B-08245DD2C65C}"/>
              </a:ext>
            </a:extLst>
          </p:cNvPr>
          <p:cNvSpPr txBox="1"/>
          <p:nvPr/>
        </p:nvSpPr>
        <p:spPr>
          <a:xfrm>
            <a:off x="11691891" y="6457890"/>
            <a:ext cx="500109"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C" sz="2000" b="0" i="0" u="none" strike="noStrike" kern="1200" cap="none" spc="0" normalizeH="0" baseline="0" noProof="0">
                <a:ln>
                  <a:noFill/>
                </a:ln>
                <a:solidFill>
                  <a:prstClr val="white"/>
                </a:solidFill>
                <a:effectLst/>
                <a:uLnTx/>
                <a:uFillTx/>
                <a:latin typeface="Gill Sans MT" panose="020B0502020104020203"/>
                <a:ea typeface="+mn-ea"/>
                <a:cs typeface="+mn-cs"/>
              </a:rPr>
              <a:t>10</a:t>
            </a:r>
          </a:p>
        </p:txBody>
      </p:sp>
      <p:sp>
        <p:nvSpPr>
          <p:cNvPr id="3" name="Rectangle 4">
            <a:extLst>
              <a:ext uri="{FF2B5EF4-FFF2-40B4-BE49-F238E27FC236}">
                <a16:creationId xmlns:a16="http://schemas.microsoft.com/office/drawing/2014/main" id="{37CD703F-58B5-44C8-8E04-EFFC45EE7F55}"/>
              </a:ext>
            </a:extLst>
          </p:cNvPr>
          <p:cNvSpPr>
            <a:spLocks noChangeArrowheads="1"/>
          </p:cNvSpPr>
          <p:nvPr/>
        </p:nvSpPr>
        <p:spPr bwMode="auto">
          <a:xfrm>
            <a:off x="589472" y="2573524"/>
            <a:ext cx="3410755"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C" sz="2400" b="0" i="0" u="none" strike="noStrike" cap="none" normalizeH="0" baseline="0">
              <a:ln>
                <a:noFill/>
              </a:ln>
              <a:solidFill>
                <a:srgbClr val="FFFFFF"/>
              </a:solidFill>
              <a:effectLst/>
              <a:ea typeface="+mn-lt"/>
              <a:cs typeface="+mn-lt"/>
            </a:endParaRPr>
          </a:p>
          <a:p>
            <a:r>
              <a:rPr lang="es-EC" sz="2400" err="1">
                <a:solidFill>
                  <a:srgbClr val="FFFFFF"/>
                </a:solidFill>
                <a:ea typeface="+mn-lt"/>
                <a:cs typeface="+mn-lt"/>
              </a:rPr>
              <a:t>Incio.aspx.cs</a:t>
            </a:r>
            <a:endParaRPr lang="es-EC" err="1">
              <a:solidFill>
                <a:srgbClr val="FFFFFF"/>
              </a:solidFill>
              <a:ea typeface="+mn-lt"/>
              <a:cs typeface="+mn-lt"/>
            </a:endParaRPr>
          </a:p>
          <a:p>
            <a:pPr algn="just"/>
            <a:endParaRPr lang="es-ES" sz="2400" b="1">
              <a:solidFill>
                <a:srgbClr val="FFFFFF"/>
              </a:solidFill>
              <a:ea typeface="+mn-lt"/>
              <a:cs typeface="+mn-lt"/>
            </a:endParaRPr>
          </a:p>
          <a:p>
            <a:pPr marL="285750" indent="-285750">
              <a:buFont typeface="Arial"/>
              <a:buChar char="•"/>
            </a:pPr>
            <a:endParaRPr lang="es-EC" sz="2400">
              <a:solidFill>
                <a:srgbClr val="FFFFFF"/>
              </a:solidFill>
              <a:latin typeface="Gill Sans MT" panose="020B0502020104020203"/>
              <a:cs typeface="Arial" panose="020B0604020202020204" pitchFamily="34" charset="0"/>
            </a:endParaRPr>
          </a:p>
          <a:p>
            <a:pPr>
              <a:spcBef>
                <a:spcPct val="0"/>
              </a:spcBef>
              <a:spcAft>
                <a:spcPct val="0"/>
              </a:spcAft>
            </a:pPr>
            <a:endParaRPr lang="es-EC" altLang="es-EC" sz="2400">
              <a:solidFill>
                <a:srgbClr val="FFFFFF"/>
              </a:solidFill>
              <a:latin typeface="Calibri"/>
              <a:cs typeface="Arial" panose="020B0604020202020204" pitchFamily="34" charset="0"/>
            </a:endParaRPr>
          </a:p>
          <a:p>
            <a:pPr eaLnBrk="0" fontAlgn="base" hangingPunct="0">
              <a:spcBef>
                <a:spcPct val="0"/>
              </a:spcBef>
              <a:spcAft>
                <a:spcPct val="0"/>
              </a:spcAft>
            </a:pPr>
            <a:endParaRPr lang="es-EC" altLang="es-EC" sz="4000">
              <a:solidFill>
                <a:srgbClr val="FFFFFF"/>
              </a:solidFill>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BDF4CDE0-D10D-4283-B8D4-90BE4881EC2A}"/>
              </a:ext>
            </a:extLst>
          </p:cNvPr>
          <p:cNvSpPr/>
          <p:nvPr/>
        </p:nvSpPr>
        <p:spPr>
          <a:xfrm>
            <a:off x="9406210" y="-3464"/>
            <a:ext cx="280830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ES">
                <a:solidFill>
                  <a:schemeClr val="bg1"/>
                </a:solidFill>
              </a:rPr>
              <a:t>MARCO TEÓRICO</a:t>
            </a:r>
          </a:p>
          <a:p>
            <a:r>
              <a:rPr lang="es-ES">
                <a:solidFill>
                  <a:schemeClr val="bg1"/>
                </a:solidFill>
              </a:rPr>
              <a:t>DESARROLLO</a:t>
            </a:r>
          </a:p>
          <a:p>
            <a:pPr lvl="1"/>
            <a:r>
              <a:rPr lang="es-ES">
                <a:solidFill>
                  <a:schemeClr val="bg1"/>
                </a:solidFill>
              </a:rPr>
              <a:t>OBJETIVO</a:t>
            </a:r>
          </a:p>
          <a:p>
            <a:pPr lvl="1"/>
            <a:r>
              <a:rPr lang="es-ES">
                <a:solidFill>
                  <a:schemeClr val="bg1"/>
                </a:solidFill>
              </a:rPr>
              <a:t>Diseño de la Base de Datos</a:t>
            </a:r>
          </a:p>
          <a:p>
            <a:pPr lvl="1"/>
            <a:r>
              <a:rPr lang="es-ES">
                <a:solidFill>
                  <a:schemeClr val="bg1"/>
                </a:solidFill>
              </a:rPr>
              <a:t>Creación de la Base de Datos</a:t>
            </a:r>
          </a:p>
          <a:p>
            <a:pPr lvl="1"/>
            <a:r>
              <a:rPr lang="es-ES">
                <a:solidFill>
                  <a:schemeClr val="bg1"/>
                </a:solidFill>
              </a:rPr>
              <a:t>Creación del proyecto</a:t>
            </a:r>
          </a:p>
          <a:p>
            <a:pPr lvl="1"/>
            <a:r>
              <a:rPr lang="es-ES">
                <a:solidFill>
                  <a:srgbClr val="FFFF00"/>
                </a:solidFill>
              </a:rPr>
              <a:t>Creación del cliente</a:t>
            </a:r>
          </a:p>
          <a:p>
            <a:r>
              <a:rPr lang="es-ES">
                <a:solidFill>
                  <a:schemeClr val="bg1"/>
                </a:solidFill>
              </a:rPr>
              <a:t>CONCLUSIONES</a:t>
            </a:r>
          </a:p>
          <a:p>
            <a:r>
              <a:rPr lang="es-ES">
                <a:solidFill>
                  <a:schemeClr val="bg1"/>
                </a:solidFill>
              </a:rPr>
              <a:t>RECOMENDACIONES</a:t>
            </a:r>
          </a:p>
          <a:p>
            <a:r>
              <a:rPr lang="es-ES">
                <a:solidFill>
                  <a:schemeClr val="bg1"/>
                </a:solidFill>
              </a:rPr>
              <a:t>BIBLIOGRAFÍA</a:t>
            </a:r>
          </a:p>
        </p:txBody>
      </p:sp>
      <p:sp>
        <p:nvSpPr>
          <p:cNvPr id="5" name="Marcador de número de diapositiva 4">
            <a:extLst>
              <a:ext uri="{FF2B5EF4-FFF2-40B4-BE49-F238E27FC236}">
                <a16:creationId xmlns:a16="http://schemas.microsoft.com/office/drawing/2014/main" id="{C6927757-17F9-4726-8741-33853D3D5ACB}"/>
              </a:ext>
            </a:extLst>
          </p:cNvPr>
          <p:cNvSpPr>
            <a:spLocks noGrp="1"/>
          </p:cNvSpPr>
          <p:nvPr>
            <p:ph type="sldNum" sz="quarter" idx="12"/>
          </p:nvPr>
        </p:nvSpPr>
        <p:spPr/>
        <p:txBody>
          <a:bodyPr/>
          <a:lstStyle/>
          <a:p>
            <a:fld id="{D57F1E4F-1CFF-5643-939E-217C01CDF565}" type="slidenum">
              <a:rPr lang="en-US" dirty="0"/>
              <a:pPr/>
              <a:t>41</a:t>
            </a:fld>
            <a:endParaRPr lang="es-ES"/>
          </a:p>
        </p:txBody>
      </p:sp>
      <p:pic>
        <p:nvPicPr>
          <p:cNvPr id="4" name="Imagen 7" descr="Texto&#10;&#10;Descripción generada automáticamente">
            <a:extLst>
              <a:ext uri="{FF2B5EF4-FFF2-40B4-BE49-F238E27FC236}">
                <a16:creationId xmlns:a16="http://schemas.microsoft.com/office/drawing/2014/main" id="{0E6E912A-E054-45B9-83FE-4DB1606A091F}"/>
              </a:ext>
            </a:extLst>
          </p:cNvPr>
          <p:cNvPicPr>
            <a:picLocks noChangeAspect="1"/>
          </p:cNvPicPr>
          <p:nvPr/>
        </p:nvPicPr>
        <p:blipFill>
          <a:blip r:embed="rId2"/>
          <a:stretch>
            <a:fillRect/>
          </a:stretch>
        </p:blipFill>
        <p:spPr>
          <a:xfrm>
            <a:off x="4149306" y="2015570"/>
            <a:ext cx="5259237" cy="2381163"/>
          </a:xfrm>
          <a:prstGeom prst="rect">
            <a:avLst/>
          </a:prstGeom>
        </p:spPr>
      </p:pic>
    </p:spTree>
    <p:extLst>
      <p:ext uri="{BB962C8B-B14F-4D97-AF65-F5344CB8AC3E}">
        <p14:creationId xmlns:p14="http://schemas.microsoft.com/office/powerpoint/2010/main" val="32489369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404549-B4DC-481C-926C-DED3EF1C58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8FD5CD-351E-4B06-8B78-BD5102D009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CuadroTexto 5">
            <a:extLst>
              <a:ext uri="{FF2B5EF4-FFF2-40B4-BE49-F238E27FC236}">
                <a16:creationId xmlns:a16="http://schemas.microsoft.com/office/drawing/2014/main" id="{2598B2BC-2FB6-45C4-AF9B-08245DD2C65C}"/>
              </a:ext>
            </a:extLst>
          </p:cNvPr>
          <p:cNvSpPr txBox="1"/>
          <p:nvPr/>
        </p:nvSpPr>
        <p:spPr>
          <a:xfrm>
            <a:off x="11691891" y="6457890"/>
            <a:ext cx="500109"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C" sz="2000" b="0" i="0" u="none" strike="noStrike" kern="1200" cap="none" spc="0" normalizeH="0" baseline="0" noProof="0">
                <a:ln>
                  <a:noFill/>
                </a:ln>
                <a:solidFill>
                  <a:prstClr val="white"/>
                </a:solidFill>
                <a:effectLst/>
                <a:uLnTx/>
                <a:uFillTx/>
                <a:latin typeface="Gill Sans MT" panose="020B0502020104020203"/>
                <a:ea typeface="+mn-ea"/>
                <a:cs typeface="+mn-cs"/>
              </a:rPr>
              <a:t>10</a:t>
            </a:r>
          </a:p>
        </p:txBody>
      </p:sp>
      <p:sp>
        <p:nvSpPr>
          <p:cNvPr id="3" name="Rectangle 4">
            <a:extLst>
              <a:ext uri="{FF2B5EF4-FFF2-40B4-BE49-F238E27FC236}">
                <a16:creationId xmlns:a16="http://schemas.microsoft.com/office/drawing/2014/main" id="{37CD703F-58B5-44C8-8E04-EFFC45EE7F55}"/>
              </a:ext>
            </a:extLst>
          </p:cNvPr>
          <p:cNvSpPr>
            <a:spLocks noChangeArrowheads="1"/>
          </p:cNvSpPr>
          <p:nvPr/>
        </p:nvSpPr>
        <p:spPr bwMode="auto">
          <a:xfrm>
            <a:off x="589472" y="2573524"/>
            <a:ext cx="3410755"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C" sz="2400" b="0" i="0" u="none" strike="noStrike" cap="none" normalizeH="0" baseline="0">
              <a:ln>
                <a:noFill/>
              </a:ln>
              <a:solidFill>
                <a:srgbClr val="FFFFFF"/>
              </a:solidFill>
              <a:effectLst/>
              <a:ea typeface="+mn-lt"/>
              <a:cs typeface="+mn-lt"/>
            </a:endParaRPr>
          </a:p>
          <a:p>
            <a:r>
              <a:rPr lang="es-EC" sz="2400">
                <a:solidFill>
                  <a:srgbClr val="FFFFFF"/>
                </a:solidFill>
                <a:ea typeface="+mn-lt"/>
                <a:cs typeface="+mn-lt"/>
              </a:rPr>
              <a:t>Registro.aspx</a:t>
            </a:r>
            <a:endParaRPr lang="es-EC">
              <a:solidFill>
                <a:srgbClr val="FFFFFF"/>
              </a:solidFill>
              <a:ea typeface="+mn-lt"/>
              <a:cs typeface="+mn-lt"/>
            </a:endParaRPr>
          </a:p>
          <a:p>
            <a:pPr algn="just"/>
            <a:endParaRPr lang="es-ES" sz="2400" b="1">
              <a:solidFill>
                <a:srgbClr val="FFFFFF"/>
              </a:solidFill>
              <a:ea typeface="+mn-lt"/>
              <a:cs typeface="+mn-lt"/>
            </a:endParaRPr>
          </a:p>
          <a:p>
            <a:pPr marL="285750" indent="-285750">
              <a:buFont typeface="Arial"/>
              <a:buChar char="•"/>
            </a:pPr>
            <a:endParaRPr lang="es-EC" sz="2400">
              <a:solidFill>
                <a:srgbClr val="FFFFFF"/>
              </a:solidFill>
              <a:latin typeface="Gill Sans MT" panose="020B0502020104020203"/>
              <a:cs typeface="Arial" panose="020B0604020202020204" pitchFamily="34" charset="0"/>
            </a:endParaRPr>
          </a:p>
          <a:p>
            <a:pPr>
              <a:spcBef>
                <a:spcPct val="0"/>
              </a:spcBef>
              <a:spcAft>
                <a:spcPct val="0"/>
              </a:spcAft>
            </a:pPr>
            <a:endParaRPr lang="es-EC" altLang="es-EC" sz="2400">
              <a:solidFill>
                <a:srgbClr val="FFFFFF"/>
              </a:solidFill>
              <a:latin typeface="Calibri"/>
              <a:cs typeface="Arial" panose="020B0604020202020204" pitchFamily="34" charset="0"/>
            </a:endParaRPr>
          </a:p>
          <a:p>
            <a:pPr eaLnBrk="0" fontAlgn="base" hangingPunct="0">
              <a:spcBef>
                <a:spcPct val="0"/>
              </a:spcBef>
              <a:spcAft>
                <a:spcPct val="0"/>
              </a:spcAft>
            </a:pPr>
            <a:endParaRPr lang="es-EC" altLang="es-EC" sz="4000">
              <a:solidFill>
                <a:srgbClr val="FFFFFF"/>
              </a:solidFill>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BDF4CDE0-D10D-4283-B8D4-90BE4881EC2A}"/>
              </a:ext>
            </a:extLst>
          </p:cNvPr>
          <p:cNvSpPr/>
          <p:nvPr/>
        </p:nvSpPr>
        <p:spPr>
          <a:xfrm>
            <a:off x="9406210" y="-3464"/>
            <a:ext cx="280830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ES">
                <a:solidFill>
                  <a:schemeClr val="bg1"/>
                </a:solidFill>
              </a:rPr>
              <a:t>MARCO TEÓRICO</a:t>
            </a:r>
          </a:p>
          <a:p>
            <a:r>
              <a:rPr lang="es-ES">
                <a:solidFill>
                  <a:schemeClr val="bg1"/>
                </a:solidFill>
              </a:rPr>
              <a:t>DESARROLLO</a:t>
            </a:r>
          </a:p>
          <a:p>
            <a:pPr lvl="1"/>
            <a:r>
              <a:rPr lang="es-ES">
                <a:solidFill>
                  <a:schemeClr val="bg1"/>
                </a:solidFill>
              </a:rPr>
              <a:t>OBJETIVO</a:t>
            </a:r>
          </a:p>
          <a:p>
            <a:pPr lvl="1"/>
            <a:r>
              <a:rPr lang="es-ES">
                <a:solidFill>
                  <a:schemeClr val="bg1"/>
                </a:solidFill>
              </a:rPr>
              <a:t>Diseño de la Base de Datos</a:t>
            </a:r>
          </a:p>
          <a:p>
            <a:pPr lvl="1"/>
            <a:r>
              <a:rPr lang="es-ES">
                <a:solidFill>
                  <a:schemeClr val="bg1"/>
                </a:solidFill>
              </a:rPr>
              <a:t>Creación de la Base de Datos</a:t>
            </a:r>
          </a:p>
          <a:p>
            <a:pPr lvl="1"/>
            <a:r>
              <a:rPr lang="es-ES">
                <a:solidFill>
                  <a:schemeClr val="bg1"/>
                </a:solidFill>
              </a:rPr>
              <a:t>Creación del proyecto</a:t>
            </a:r>
          </a:p>
          <a:p>
            <a:pPr lvl="1"/>
            <a:r>
              <a:rPr lang="es-ES">
                <a:solidFill>
                  <a:srgbClr val="FFFF00"/>
                </a:solidFill>
              </a:rPr>
              <a:t>Creación del cliente</a:t>
            </a:r>
          </a:p>
          <a:p>
            <a:r>
              <a:rPr lang="es-ES">
                <a:solidFill>
                  <a:schemeClr val="bg1"/>
                </a:solidFill>
              </a:rPr>
              <a:t>CONCLUSIONES</a:t>
            </a:r>
          </a:p>
          <a:p>
            <a:r>
              <a:rPr lang="es-ES">
                <a:solidFill>
                  <a:schemeClr val="bg1"/>
                </a:solidFill>
              </a:rPr>
              <a:t>RECOMENDACIONES</a:t>
            </a:r>
          </a:p>
          <a:p>
            <a:r>
              <a:rPr lang="es-ES">
                <a:solidFill>
                  <a:schemeClr val="bg1"/>
                </a:solidFill>
              </a:rPr>
              <a:t>BIBLIOGRAFÍA</a:t>
            </a:r>
          </a:p>
        </p:txBody>
      </p:sp>
      <p:sp>
        <p:nvSpPr>
          <p:cNvPr id="5" name="Marcador de número de diapositiva 4">
            <a:extLst>
              <a:ext uri="{FF2B5EF4-FFF2-40B4-BE49-F238E27FC236}">
                <a16:creationId xmlns:a16="http://schemas.microsoft.com/office/drawing/2014/main" id="{C6927757-17F9-4726-8741-33853D3D5ACB}"/>
              </a:ext>
            </a:extLst>
          </p:cNvPr>
          <p:cNvSpPr>
            <a:spLocks noGrp="1"/>
          </p:cNvSpPr>
          <p:nvPr>
            <p:ph type="sldNum" sz="quarter" idx="12"/>
          </p:nvPr>
        </p:nvSpPr>
        <p:spPr/>
        <p:txBody>
          <a:bodyPr/>
          <a:lstStyle/>
          <a:p>
            <a:fld id="{D57F1E4F-1CFF-5643-939E-217C01CDF565}" type="slidenum">
              <a:rPr lang="en-US" dirty="0"/>
              <a:pPr/>
              <a:t>42</a:t>
            </a:fld>
            <a:endParaRPr lang="es-ES"/>
          </a:p>
        </p:txBody>
      </p:sp>
      <p:pic>
        <p:nvPicPr>
          <p:cNvPr id="4" name="Imagen 7" descr="Imagen que contiene Texto&#10;&#10;Descripción generada automáticamente">
            <a:extLst>
              <a:ext uri="{FF2B5EF4-FFF2-40B4-BE49-F238E27FC236}">
                <a16:creationId xmlns:a16="http://schemas.microsoft.com/office/drawing/2014/main" id="{2719D077-906A-485B-8756-C3DE8B4D9808}"/>
              </a:ext>
            </a:extLst>
          </p:cNvPr>
          <p:cNvPicPr>
            <a:picLocks noChangeAspect="1"/>
          </p:cNvPicPr>
          <p:nvPr/>
        </p:nvPicPr>
        <p:blipFill>
          <a:blip r:embed="rId2"/>
          <a:stretch>
            <a:fillRect/>
          </a:stretch>
        </p:blipFill>
        <p:spPr>
          <a:xfrm>
            <a:off x="4235570" y="721587"/>
            <a:ext cx="5172973" cy="5860523"/>
          </a:xfrm>
          <a:prstGeom prst="rect">
            <a:avLst/>
          </a:prstGeom>
        </p:spPr>
      </p:pic>
    </p:spTree>
    <p:extLst>
      <p:ext uri="{BB962C8B-B14F-4D97-AF65-F5344CB8AC3E}">
        <p14:creationId xmlns:p14="http://schemas.microsoft.com/office/powerpoint/2010/main" val="26077337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404549-B4DC-481C-926C-DED3EF1C58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8FD5CD-351E-4B06-8B78-BD5102D009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CuadroTexto 5">
            <a:extLst>
              <a:ext uri="{FF2B5EF4-FFF2-40B4-BE49-F238E27FC236}">
                <a16:creationId xmlns:a16="http://schemas.microsoft.com/office/drawing/2014/main" id="{2598B2BC-2FB6-45C4-AF9B-08245DD2C65C}"/>
              </a:ext>
            </a:extLst>
          </p:cNvPr>
          <p:cNvSpPr txBox="1"/>
          <p:nvPr/>
        </p:nvSpPr>
        <p:spPr>
          <a:xfrm>
            <a:off x="11691891" y="6457890"/>
            <a:ext cx="500109"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C" sz="2000" b="0" i="0" u="none" strike="noStrike" kern="1200" cap="none" spc="0" normalizeH="0" baseline="0" noProof="0">
                <a:ln>
                  <a:noFill/>
                </a:ln>
                <a:solidFill>
                  <a:prstClr val="white"/>
                </a:solidFill>
                <a:effectLst/>
                <a:uLnTx/>
                <a:uFillTx/>
                <a:latin typeface="Gill Sans MT" panose="020B0502020104020203"/>
                <a:ea typeface="+mn-ea"/>
                <a:cs typeface="+mn-cs"/>
              </a:rPr>
              <a:t>10</a:t>
            </a:r>
          </a:p>
        </p:txBody>
      </p:sp>
      <p:sp>
        <p:nvSpPr>
          <p:cNvPr id="3" name="Rectangle 4">
            <a:extLst>
              <a:ext uri="{FF2B5EF4-FFF2-40B4-BE49-F238E27FC236}">
                <a16:creationId xmlns:a16="http://schemas.microsoft.com/office/drawing/2014/main" id="{37CD703F-58B5-44C8-8E04-EFFC45EE7F55}"/>
              </a:ext>
            </a:extLst>
          </p:cNvPr>
          <p:cNvSpPr>
            <a:spLocks noChangeArrowheads="1"/>
          </p:cNvSpPr>
          <p:nvPr/>
        </p:nvSpPr>
        <p:spPr bwMode="auto">
          <a:xfrm>
            <a:off x="589472" y="2573524"/>
            <a:ext cx="3410755"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C" sz="2400" b="0" i="0" u="none" strike="noStrike" cap="none" normalizeH="0" baseline="0">
              <a:ln>
                <a:noFill/>
              </a:ln>
              <a:solidFill>
                <a:srgbClr val="FFFFFF"/>
              </a:solidFill>
              <a:effectLst/>
              <a:ea typeface="+mn-lt"/>
              <a:cs typeface="+mn-lt"/>
            </a:endParaRPr>
          </a:p>
          <a:p>
            <a:r>
              <a:rPr lang="es-EC" sz="2400" err="1">
                <a:solidFill>
                  <a:srgbClr val="FFFFFF"/>
                </a:solidFill>
                <a:ea typeface="+mn-lt"/>
                <a:cs typeface="+mn-lt"/>
              </a:rPr>
              <a:t>Registro.aspx.cs</a:t>
            </a:r>
            <a:endParaRPr lang="es-EC" err="1">
              <a:solidFill>
                <a:srgbClr val="FFFFFF"/>
              </a:solidFill>
              <a:ea typeface="+mn-lt"/>
              <a:cs typeface="+mn-lt"/>
            </a:endParaRPr>
          </a:p>
          <a:p>
            <a:pPr algn="just"/>
            <a:endParaRPr lang="es-ES" sz="2400" b="1">
              <a:solidFill>
                <a:srgbClr val="FFFFFF"/>
              </a:solidFill>
              <a:ea typeface="+mn-lt"/>
              <a:cs typeface="+mn-lt"/>
            </a:endParaRPr>
          </a:p>
          <a:p>
            <a:pPr marL="285750" indent="-285750">
              <a:buFont typeface="Arial"/>
              <a:buChar char="•"/>
            </a:pPr>
            <a:endParaRPr lang="es-EC" sz="2400">
              <a:solidFill>
                <a:srgbClr val="FFFFFF"/>
              </a:solidFill>
              <a:latin typeface="Gill Sans MT" panose="020B0502020104020203"/>
              <a:cs typeface="Arial" panose="020B0604020202020204" pitchFamily="34" charset="0"/>
            </a:endParaRPr>
          </a:p>
          <a:p>
            <a:pPr>
              <a:spcBef>
                <a:spcPct val="0"/>
              </a:spcBef>
              <a:spcAft>
                <a:spcPct val="0"/>
              </a:spcAft>
            </a:pPr>
            <a:endParaRPr lang="es-EC" altLang="es-EC" sz="2400">
              <a:solidFill>
                <a:srgbClr val="FFFFFF"/>
              </a:solidFill>
              <a:latin typeface="Calibri"/>
              <a:cs typeface="Arial" panose="020B0604020202020204" pitchFamily="34" charset="0"/>
            </a:endParaRPr>
          </a:p>
          <a:p>
            <a:pPr eaLnBrk="0" fontAlgn="base" hangingPunct="0">
              <a:spcBef>
                <a:spcPct val="0"/>
              </a:spcBef>
              <a:spcAft>
                <a:spcPct val="0"/>
              </a:spcAft>
            </a:pPr>
            <a:endParaRPr lang="es-EC" altLang="es-EC" sz="4000">
              <a:solidFill>
                <a:srgbClr val="FFFFFF"/>
              </a:solidFill>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BDF4CDE0-D10D-4283-B8D4-90BE4881EC2A}"/>
              </a:ext>
            </a:extLst>
          </p:cNvPr>
          <p:cNvSpPr/>
          <p:nvPr/>
        </p:nvSpPr>
        <p:spPr>
          <a:xfrm>
            <a:off x="9406210" y="-3464"/>
            <a:ext cx="280830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ES">
                <a:solidFill>
                  <a:schemeClr val="bg1"/>
                </a:solidFill>
              </a:rPr>
              <a:t>MARCO TEÓRICO</a:t>
            </a:r>
          </a:p>
          <a:p>
            <a:r>
              <a:rPr lang="es-ES">
                <a:solidFill>
                  <a:schemeClr val="bg1"/>
                </a:solidFill>
              </a:rPr>
              <a:t>DESARROLLO</a:t>
            </a:r>
          </a:p>
          <a:p>
            <a:pPr lvl="1"/>
            <a:r>
              <a:rPr lang="es-ES">
                <a:solidFill>
                  <a:schemeClr val="bg1"/>
                </a:solidFill>
              </a:rPr>
              <a:t>OBJETIVO</a:t>
            </a:r>
          </a:p>
          <a:p>
            <a:pPr lvl="1"/>
            <a:r>
              <a:rPr lang="es-ES">
                <a:solidFill>
                  <a:schemeClr val="bg1"/>
                </a:solidFill>
              </a:rPr>
              <a:t>Diseño de la Base de Datos</a:t>
            </a:r>
          </a:p>
          <a:p>
            <a:pPr lvl="1"/>
            <a:r>
              <a:rPr lang="es-ES">
                <a:solidFill>
                  <a:schemeClr val="bg1"/>
                </a:solidFill>
              </a:rPr>
              <a:t>Creación de la Base de Datos</a:t>
            </a:r>
          </a:p>
          <a:p>
            <a:pPr lvl="1"/>
            <a:r>
              <a:rPr lang="es-ES">
                <a:solidFill>
                  <a:schemeClr val="bg1"/>
                </a:solidFill>
              </a:rPr>
              <a:t>Creación del proyecto</a:t>
            </a:r>
          </a:p>
          <a:p>
            <a:pPr lvl="1"/>
            <a:r>
              <a:rPr lang="es-ES">
                <a:solidFill>
                  <a:srgbClr val="FFFF00"/>
                </a:solidFill>
              </a:rPr>
              <a:t>Creación del cliente</a:t>
            </a:r>
          </a:p>
          <a:p>
            <a:r>
              <a:rPr lang="es-ES">
                <a:solidFill>
                  <a:schemeClr val="bg1"/>
                </a:solidFill>
              </a:rPr>
              <a:t>CONCLUSIONES</a:t>
            </a:r>
          </a:p>
          <a:p>
            <a:r>
              <a:rPr lang="es-ES">
                <a:solidFill>
                  <a:schemeClr val="bg1"/>
                </a:solidFill>
              </a:rPr>
              <a:t>RECOMENDACIONES</a:t>
            </a:r>
          </a:p>
          <a:p>
            <a:r>
              <a:rPr lang="es-ES">
                <a:solidFill>
                  <a:schemeClr val="bg1"/>
                </a:solidFill>
              </a:rPr>
              <a:t>BIBLIOGRAFÍA</a:t>
            </a:r>
          </a:p>
        </p:txBody>
      </p:sp>
      <p:sp>
        <p:nvSpPr>
          <p:cNvPr id="5" name="Marcador de número de diapositiva 4">
            <a:extLst>
              <a:ext uri="{FF2B5EF4-FFF2-40B4-BE49-F238E27FC236}">
                <a16:creationId xmlns:a16="http://schemas.microsoft.com/office/drawing/2014/main" id="{C6927757-17F9-4726-8741-33853D3D5ACB}"/>
              </a:ext>
            </a:extLst>
          </p:cNvPr>
          <p:cNvSpPr>
            <a:spLocks noGrp="1"/>
          </p:cNvSpPr>
          <p:nvPr>
            <p:ph type="sldNum" sz="quarter" idx="12"/>
          </p:nvPr>
        </p:nvSpPr>
        <p:spPr/>
        <p:txBody>
          <a:bodyPr/>
          <a:lstStyle/>
          <a:p>
            <a:fld id="{D57F1E4F-1CFF-5643-939E-217C01CDF565}" type="slidenum">
              <a:rPr lang="en-US" dirty="0"/>
              <a:pPr/>
              <a:t>43</a:t>
            </a:fld>
            <a:endParaRPr lang="es-ES"/>
          </a:p>
        </p:txBody>
      </p:sp>
      <p:pic>
        <p:nvPicPr>
          <p:cNvPr id="7" name="Imagen 7" descr="Imagen que contiene Tabla&#10;&#10;Descripción generada automáticamente">
            <a:extLst>
              <a:ext uri="{FF2B5EF4-FFF2-40B4-BE49-F238E27FC236}">
                <a16:creationId xmlns:a16="http://schemas.microsoft.com/office/drawing/2014/main" id="{98100A49-C81A-4A7B-82EC-55040C77C69C}"/>
              </a:ext>
            </a:extLst>
          </p:cNvPr>
          <p:cNvPicPr>
            <a:picLocks noChangeAspect="1"/>
          </p:cNvPicPr>
          <p:nvPr/>
        </p:nvPicPr>
        <p:blipFill>
          <a:blip r:embed="rId2"/>
          <a:stretch>
            <a:fillRect/>
          </a:stretch>
        </p:blipFill>
        <p:spPr>
          <a:xfrm>
            <a:off x="4221193" y="671936"/>
            <a:ext cx="5115464" cy="5729787"/>
          </a:xfrm>
          <a:prstGeom prst="rect">
            <a:avLst/>
          </a:prstGeom>
        </p:spPr>
      </p:pic>
    </p:spTree>
    <p:extLst>
      <p:ext uri="{BB962C8B-B14F-4D97-AF65-F5344CB8AC3E}">
        <p14:creationId xmlns:p14="http://schemas.microsoft.com/office/powerpoint/2010/main" val="42441387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404549-B4DC-481C-926C-DED3EF1C58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8FD5CD-351E-4B06-8B78-BD5102D009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CuadroTexto 5">
            <a:extLst>
              <a:ext uri="{FF2B5EF4-FFF2-40B4-BE49-F238E27FC236}">
                <a16:creationId xmlns:a16="http://schemas.microsoft.com/office/drawing/2014/main" id="{2598B2BC-2FB6-45C4-AF9B-08245DD2C65C}"/>
              </a:ext>
            </a:extLst>
          </p:cNvPr>
          <p:cNvSpPr txBox="1"/>
          <p:nvPr/>
        </p:nvSpPr>
        <p:spPr>
          <a:xfrm>
            <a:off x="11691891" y="6457890"/>
            <a:ext cx="500109"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C" sz="2000" b="0" i="0" u="none" strike="noStrike" kern="1200" cap="none" spc="0" normalizeH="0" baseline="0" noProof="0">
                <a:ln>
                  <a:noFill/>
                </a:ln>
                <a:solidFill>
                  <a:prstClr val="white"/>
                </a:solidFill>
                <a:effectLst/>
                <a:uLnTx/>
                <a:uFillTx/>
                <a:latin typeface="Gill Sans MT" panose="020B0502020104020203"/>
                <a:ea typeface="+mn-ea"/>
                <a:cs typeface="+mn-cs"/>
              </a:rPr>
              <a:t>10</a:t>
            </a:r>
          </a:p>
        </p:txBody>
      </p:sp>
      <p:sp>
        <p:nvSpPr>
          <p:cNvPr id="3" name="Rectangle 4">
            <a:extLst>
              <a:ext uri="{FF2B5EF4-FFF2-40B4-BE49-F238E27FC236}">
                <a16:creationId xmlns:a16="http://schemas.microsoft.com/office/drawing/2014/main" id="{37CD703F-58B5-44C8-8E04-EFFC45EE7F55}"/>
              </a:ext>
            </a:extLst>
          </p:cNvPr>
          <p:cNvSpPr>
            <a:spLocks noChangeArrowheads="1"/>
          </p:cNvSpPr>
          <p:nvPr/>
        </p:nvSpPr>
        <p:spPr bwMode="auto">
          <a:xfrm>
            <a:off x="589472" y="2573524"/>
            <a:ext cx="3410755"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C" sz="2400" b="0" i="0" u="none" strike="noStrike" cap="none" normalizeH="0" baseline="0">
              <a:ln>
                <a:noFill/>
              </a:ln>
              <a:solidFill>
                <a:srgbClr val="FFFFFF"/>
              </a:solidFill>
              <a:effectLst/>
              <a:ea typeface="+mn-lt"/>
              <a:cs typeface="+mn-lt"/>
            </a:endParaRPr>
          </a:p>
          <a:p>
            <a:r>
              <a:rPr lang="es-EC" sz="2400">
                <a:solidFill>
                  <a:srgbClr val="FFFFFF"/>
                </a:solidFill>
                <a:ea typeface="+mn-lt"/>
                <a:cs typeface="+mn-lt"/>
              </a:rPr>
              <a:t>Tranferencia.aspx</a:t>
            </a:r>
            <a:endParaRPr lang="es-EC">
              <a:solidFill>
                <a:srgbClr val="FFFFFF"/>
              </a:solidFill>
              <a:ea typeface="+mn-lt"/>
              <a:cs typeface="+mn-lt"/>
            </a:endParaRPr>
          </a:p>
          <a:p>
            <a:pPr algn="just"/>
            <a:endParaRPr lang="es-ES" sz="2400" b="1">
              <a:solidFill>
                <a:srgbClr val="FFFFFF"/>
              </a:solidFill>
              <a:ea typeface="+mn-lt"/>
              <a:cs typeface="+mn-lt"/>
            </a:endParaRPr>
          </a:p>
          <a:p>
            <a:pPr marL="285750" indent="-285750">
              <a:buFont typeface="Arial"/>
              <a:buChar char="•"/>
            </a:pPr>
            <a:endParaRPr lang="es-EC" sz="2400">
              <a:solidFill>
                <a:srgbClr val="FFFFFF"/>
              </a:solidFill>
              <a:latin typeface="Gill Sans MT" panose="020B0502020104020203"/>
              <a:cs typeface="Arial" panose="020B0604020202020204" pitchFamily="34" charset="0"/>
            </a:endParaRPr>
          </a:p>
          <a:p>
            <a:pPr>
              <a:spcBef>
                <a:spcPct val="0"/>
              </a:spcBef>
              <a:spcAft>
                <a:spcPct val="0"/>
              </a:spcAft>
            </a:pPr>
            <a:endParaRPr lang="es-EC" altLang="es-EC" sz="2400">
              <a:solidFill>
                <a:srgbClr val="FFFFFF"/>
              </a:solidFill>
              <a:latin typeface="Calibri"/>
              <a:cs typeface="Arial" panose="020B0604020202020204" pitchFamily="34" charset="0"/>
            </a:endParaRPr>
          </a:p>
          <a:p>
            <a:pPr eaLnBrk="0" fontAlgn="base" hangingPunct="0">
              <a:spcBef>
                <a:spcPct val="0"/>
              </a:spcBef>
              <a:spcAft>
                <a:spcPct val="0"/>
              </a:spcAft>
            </a:pPr>
            <a:endParaRPr lang="es-EC" altLang="es-EC" sz="4000">
              <a:solidFill>
                <a:srgbClr val="FFFFFF"/>
              </a:solidFill>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BDF4CDE0-D10D-4283-B8D4-90BE4881EC2A}"/>
              </a:ext>
            </a:extLst>
          </p:cNvPr>
          <p:cNvSpPr/>
          <p:nvPr/>
        </p:nvSpPr>
        <p:spPr>
          <a:xfrm>
            <a:off x="9406210" y="-3464"/>
            <a:ext cx="280830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ES">
                <a:solidFill>
                  <a:schemeClr val="bg1"/>
                </a:solidFill>
              </a:rPr>
              <a:t>MARCO TEÓRICO</a:t>
            </a:r>
          </a:p>
          <a:p>
            <a:r>
              <a:rPr lang="es-ES">
                <a:solidFill>
                  <a:schemeClr val="bg1"/>
                </a:solidFill>
              </a:rPr>
              <a:t>DESARROLLO</a:t>
            </a:r>
          </a:p>
          <a:p>
            <a:pPr lvl="1"/>
            <a:r>
              <a:rPr lang="es-ES">
                <a:solidFill>
                  <a:schemeClr val="bg1"/>
                </a:solidFill>
              </a:rPr>
              <a:t>OBJETIVO</a:t>
            </a:r>
          </a:p>
          <a:p>
            <a:pPr lvl="1"/>
            <a:r>
              <a:rPr lang="es-ES">
                <a:solidFill>
                  <a:schemeClr val="bg1"/>
                </a:solidFill>
              </a:rPr>
              <a:t>Diseño de la Base de Datos</a:t>
            </a:r>
          </a:p>
          <a:p>
            <a:pPr lvl="1"/>
            <a:r>
              <a:rPr lang="es-ES">
                <a:solidFill>
                  <a:schemeClr val="bg1"/>
                </a:solidFill>
              </a:rPr>
              <a:t>Creación de la Base de Datos</a:t>
            </a:r>
          </a:p>
          <a:p>
            <a:pPr lvl="1"/>
            <a:r>
              <a:rPr lang="es-ES">
                <a:solidFill>
                  <a:schemeClr val="bg1"/>
                </a:solidFill>
              </a:rPr>
              <a:t>Creación del proyecto</a:t>
            </a:r>
          </a:p>
          <a:p>
            <a:pPr lvl="1"/>
            <a:r>
              <a:rPr lang="es-ES">
                <a:solidFill>
                  <a:srgbClr val="FFFF00"/>
                </a:solidFill>
              </a:rPr>
              <a:t>Creación del cliente</a:t>
            </a:r>
          </a:p>
          <a:p>
            <a:r>
              <a:rPr lang="es-ES">
                <a:solidFill>
                  <a:schemeClr val="bg1"/>
                </a:solidFill>
              </a:rPr>
              <a:t>CONCLUSIONES</a:t>
            </a:r>
          </a:p>
          <a:p>
            <a:r>
              <a:rPr lang="es-ES">
                <a:solidFill>
                  <a:schemeClr val="bg1"/>
                </a:solidFill>
              </a:rPr>
              <a:t>RECOMENDACIONES</a:t>
            </a:r>
          </a:p>
          <a:p>
            <a:r>
              <a:rPr lang="es-ES">
                <a:solidFill>
                  <a:schemeClr val="bg1"/>
                </a:solidFill>
              </a:rPr>
              <a:t>BIBLIOGRAFÍA</a:t>
            </a:r>
          </a:p>
        </p:txBody>
      </p:sp>
      <p:sp>
        <p:nvSpPr>
          <p:cNvPr id="5" name="Marcador de número de diapositiva 4">
            <a:extLst>
              <a:ext uri="{FF2B5EF4-FFF2-40B4-BE49-F238E27FC236}">
                <a16:creationId xmlns:a16="http://schemas.microsoft.com/office/drawing/2014/main" id="{C6927757-17F9-4726-8741-33853D3D5ACB}"/>
              </a:ext>
            </a:extLst>
          </p:cNvPr>
          <p:cNvSpPr>
            <a:spLocks noGrp="1"/>
          </p:cNvSpPr>
          <p:nvPr>
            <p:ph type="sldNum" sz="quarter" idx="12"/>
          </p:nvPr>
        </p:nvSpPr>
        <p:spPr/>
        <p:txBody>
          <a:bodyPr/>
          <a:lstStyle/>
          <a:p>
            <a:fld id="{D57F1E4F-1CFF-5643-939E-217C01CDF565}" type="slidenum">
              <a:rPr lang="en-US" dirty="0"/>
              <a:pPr/>
              <a:t>44</a:t>
            </a:fld>
            <a:endParaRPr lang="es-ES"/>
          </a:p>
        </p:txBody>
      </p:sp>
      <p:pic>
        <p:nvPicPr>
          <p:cNvPr id="4" name="Imagen 7" descr="Imagen que contiene Escala de tiempo&#10;&#10;Descripción generada automáticamente">
            <a:extLst>
              <a:ext uri="{FF2B5EF4-FFF2-40B4-BE49-F238E27FC236}">
                <a16:creationId xmlns:a16="http://schemas.microsoft.com/office/drawing/2014/main" id="{A8A8ED94-4051-44E7-BEFC-9477423E1358}"/>
              </a:ext>
            </a:extLst>
          </p:cNvPr>
          <p:cNvPicPr>
            <a:picLocks noChangeAspect="1"/>
          </p:cNvPicPr>
          <p:nvPr/>
        </p:nvPicPr>
        <p:blipFill>
          <a:blip r:embed="rId2"/>
          <a:stretch>
            <a:fillRect/>
          </a:stretch>
        </p:blipFill>
        <p:spPr>
          <a:xfrm>
            <a:off x="4206815" y="614633"/>
            <a:ext cx="5216105" cy="5988168"/>
          </a:xfrm>
          <a:prstGeom prst="rect">
            <a:avLst/>
          </a:prstGeom>
        </p:spPr>
      </p:pic>
    </p:spTree>
    <p:extLst>
      <p:ext uri="{BB962C8B-B14F-4D97-AF65-F5344CB8AC3E}">
        <p14:creationId xmlns:p14="http://schemas.microsoft.com/office/powerpoint/2010/main" val="38484932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404549-B4DC-481C-926C-DED3EF1C58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8FD5CD-351E-4B06-8B78-BD5102D009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CuadroTexto 5">
            <a:extLst>
              <a:ext uri="{FF2B5EF4-FFF2-40B4-BE49-F238E27FC236}">
                <a16:creationId xmlns:a16="http://schemas.microsoft.com/office/drawing/2014/main" id="{2598B2BC-2FB6-45C4-AF9B-08245DD2C65C}"/>
              </a:ext>
            </a:extLst>
          </p:cNvPr>
          <p:cNvSpPr txBox="1"/>
          <p:nvPr/>
        </p:nvSpPr>
        <p:spPr>
          <a:xfrm>
            <a:off x="11691891" y="6457890"/>
            <a:ext cx="500109"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C" sz="2000" b="0" i="0" u="none" strike="noStrike" kern="1200" cap="none" spc="0" normalizeH="0" baseline="0" noProof="0">
                <a:ln>
                  <a:noFill/>
                </a:ln>
                <a:solidFill>
                  <a:prstClr val="white"/>
                </a:solidFill>
                <a:effectLst/>
                <a:uLnTx/>
                <a:uFillTx/>
                <a:latin typeface="Gill Sans MT" panose="020B0502020104020203"/>
                <a:ea typeface="+mn-ea"/>
                <a:cs typeface="+mn-cs"/>
              </a:rPr>
              <a:t>10</a:t>
            </a:r>
          </a:p>
        </p:txBody>
      </p:sp>
      <p:sp>
        <p:nvSpPr>
          <p:cNvPr id="3" name="Rectangle 4">
            <a:extLst>
              <a:ext uri="{FF2B5EF4-FFF2-40B4-BE49-F238E27FC236}">
                <a16:creationId xmlns:a16="http://schemas.microsoft.com/office/drawing/2014/main" id="{37CD703F-58B5-44C8-8E04-EFFC45EE7F55}"/>
              </a:ext>
            </a:extLst>
          </p:cNvPr>
          <p:cNvSpPr>
            <a:spLocks noChangeArrowheads="1"/>
          </p:cNvSpPr>
          <p:nvPr/>
        </p:nvSpPr>
        <p:spPr bwMode="auto">
          <a:xfrm>
            <a:off x="589472" y="2573524"/>
            <a:ext cx="3410755"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C" sz="2400" b="0" i="0" u="none" strike="noStrike" cap="none" normalizeH="0" baseline="0">
              <a:ln>
                <a:noFill/>
              </a:ln>
              <a:solidFill>
                <a:srgbClr val="FFFFFF"/>
              </a:solidFill>
              <a:effectLst/>
              <a:ea typeface="+mn-lt"/>
              <a:cs typeface="+mn-lt"/>
            </a:endParaRPr>
          </a:p>
          <a:p>
            <a:r>
              <a:rPr lang="es-EC" sz="2400" err="1">
                <a:solidFill>
                  <a:srgbClr val="FFFFFF"/>
                </a:solidFill>
                <a:ea typeface="+mn-lt"/>
                <a:cs typeface="+mn-lt"/>
              </a:rPr>
              <a:t>Tranferencia.aspx.cs</a:t>
            </a:r>
            <a:endParaRPr lang="es-EC" err="1">
              <a:solidFill>
                <a:srgbClr val="FFFFFF"/>
              </a:solidFill>
              <a:ea typeface="+mn-lt"/>
              <a:cs typeface="+mn-lt"/>
            </a:endParaRPr>
          </a:p>
          <a:p>
            <a:pPr algn="just"/>
            <a:endParaRPr lang="es-ES" sz="2400" b="1">
              <a:solidFill>
                <a:srgbClr val="FFFFFF"/>
              </a:solidFill>
              <a:ea typeface="+mn-lt"/>
              <a:cs typeface="+mn-lt"/>
            </a:endParaRPr>
          </a:p>
          <a:p>
            <a:pPr marL="285750" indent="-285750">
              <a:buFont typeface="Arial"/>
              <a:buChar char="•"/>
            </a:pPr>
            <a:endParaRPr lang="es-EC" sz="2400">
              <a:solidFill>
                <a:srgbClr val="FFFFFF"/>
              </a:solidFill>
              <a:latin typeface="Gill Sans MT" panose="020B0502020104020203"/>
              <a:cs typeface="Arial" panose="020B0604020202020204" pitchFamily="34" charset="0"/>
            </a:endParaRPr>
          </a:p>
          <a:p>
            <a:pPr>
              <a:spcBef>
                <a:spcPct val="0"/>
              </a:spcBef>
              <a:spcAft>
                <a:spcPct val="0"/>
              </a:spcAft>
            </a:pPr>
            <a:endParaRPr lang="es-EC" altLang="es-EC" sz="2400">
              <a:solidFill>
                <a:srgbClr val="FFFFFF"/>
              </a:solidFill>
              <a:latin typeface="Calibri"/>
              <a:cs typeface="Arial" panose="020B0604020202020204" pitchFamily="34" charset="0"/>
            </a:endParaRPr>
          </a:p>
          <a:p>
            <a:pPr eaLnBrk="0" fontAlgn="base" hangingPunct="0">
              <a:spcBef>
                <a:spcPct val="0"/>
              </a:spcBef>
              <a:spcAft>
                <a:spcPct val="0"/>
              </a:spcAft>
            </a:pPr>
            <a:endParaRPr lang="es-EC" altLang="es-EC" sz="4000">
              <a:solidFill>
                <a:srgbClr val="FFFFFF"/>
              </a:solidFill>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BDF4CDE0-D10D-4283-B8D4-90BE4881EC2A}"/>
              </a:ext>
            </a:extLst>
          </p:cNvPr>
          <p:cNvSpPr/>
          <p:nvPr/>
        </p:nvSpPr>
        <p:spPr>
          <a:xfrm>
            <a:off x="9406210" y="-3464"/>
            <a:ext cx="280830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ES">
                <a:solidFill>
                  <a:schemeClr val="bg1"/>
                </a:solidFill>
              </a:rPr>
              <a:t>MARCO TEÓRICO</a:t>
            </a:r>
          </a:p>
          <a:p>
            <a:r>
              <a:rPr lang="es-ES">
                <a:solidFill>
                  <a:schemeClr val="bg1"/>
                </a:solidFill>
              </a:rPr>
              <a:t>DESARROLLO</a:t>
            </a:r>
          </a:p>
          <a:p>
            <a:pPr lvl="1"/>
            <a:r>
              <a:rPr lang="es-ES">
                <a:solidFill>
                  <a:schemeClr val="bg1"/>
                </a:solidFill>
              </a:rPr>
              <a:t>OBJETIVO</a:t>
            </a:r>
          </a:p>
          <a:p>
            <a:pPr lvl="1"/>
            <a:r>
              <a:rPr lang="es-ES">
                <a:solidFill>
                  <a:schemeClr val="bg1"/>
                </a:solidFill>
              </a:rPr>
              <a:t>Diseño de la Base de Datos</a:t>
            </a:r>
          </a:p>
          <a:p>
            <a:pPr lvl="1"/>
            <a:r>
              <a:rPr lang="es-ES">
                <a:solidFill>
                  <a:schemeClr val="bg1"/>
                </a:solidFill>
              </a:rPr>
              <a:t>Creación de la Base de Datos</a:t>
            </a:r>
          </a:p>
          <a:p>
            <a:pPr lvl="1"/>
            <a:r>
              <a:rPr lang="es-ES">
                <a:solidFill>
                  <a:schemeClr val="bg1"/>
                </a:solidFill>
              </a:rPr>
              <a:t>Creación del proyecto</a:t>
            </a:r>
          </a:p>
          <a:p>
            <a:pPr lvl="1"/>
            <a:r>
              <a:rPr lang="es-ES">
                <a:solidFill>
                  <a:srgbClr val="FFFF00"/>
                </a:solidFill>
              </a:rPr>
              <a:t>Creación del cliente</a:t>
            </a:r>
          </a:p>
          <a:p>
            <a:r>
              <a:rPr lang="es-ES">
                <a:solidFill>
                  <a:schemeClr val="bg1"/>
                </a:solidFill>
              </a:rPr>
              <a:t>CONCLUSIONES</a:t>
            </a:r>
          </a:p>
          <a:p>
            <a:r>
              <a:rPr lang="es-ES">
                <a:solidFill>
                  <a:schemeClr val="bg1"/>
                </a:solidFill>
              </a:rPr>
              <a:t>RECOMENDACIONES</a:t>
            </a:r>
          </a:p>
          <a:p>
            <a:r>
              <a:rPr lang="es-ES">
                <a:solidFill>
                  <a:schemeClr val="bg1"/>
                </a:solidFill>
              </a:rPr>
              <a:t>BIBLIOGRAFÍA</a:t>
            </a:r>
          </a:p>
        </p:txBody>
      </p:sp>
      <p:sp>
        <p:nvSpPr>
          <p:cNvPr id="5" name="Marcador de número de diapositiva 4">
            <a:extLst>
              <a:ext uri="{FF2B5EF4-FFF2-40B4-BE49-F238E27FC236}">
                <a16:creationId xmlns:a16="http://schemas.microsoft.com/office/drawing/2014/main" id="{C6927757-17F9-4726-8741-33853D3D5ACB}"/>
              </a:ext>
            </a:extLst>
          </p:cNvPr>
          <p:cNvSpPr>
            <a:spLocks noGrp="1"/>
          </p:cNvSpPr>
          <p:nvPr>
            <p:ph type="sldNum" sz="quarter" idx="12"/>
          </p:nvPr>
        </p:nvSpPr>
        <p:spPr/>
        <p:txBody>
          <a:bodyPr/>
          <a:lstStyle/>
          <a:p>
            <a:fld id="{D57F1E4F-1CFF-5643-939E-217C01CDF565}" type="slidenum">
              <a:rPr lang="en-US" dirty="0"/>
              <a:pPr/>
              <a:t>45</a:t>
            </a:fld>
            <a:endParaRPr lang="es-ES"/>
          </a:p>
        </p:txBody>
      </p:sp>
      <p:pic>
        <p:nvPicPr>
          <p:cNvPr id="7" name="Imagen 7" descr="Texto&#10;&#10;Descripción generada automáticamente">
            <a:extLst>
              <a:ext uri="{FF2B5EF4-FFF2-40B4-BE49-F238E27FC236}">
                <a16:creationId xmlns:a16="http://schemas.microsoft.com/office/drawing/2014/main" id="{355DBE0E-F666-4C3F-837B-6E259DBB2345}"/>
              </a:ext>
            </a:extLst>
          </p:cNvPr>
          <p:cNvPicPr>
            <a:picLocks noChangeAspect="1"/>
          </p:cNvPicPr>
          <p:nvPr/>
        </p:nvPicPr>
        <p:blipFill>
          <a:blip r:embed="rId2"/>
          <a:stretch>
            <a:fillRect/>
          </a:stretch>
        </p:blipFill>
        <p:spPr>
          <a:xfrm>
            <a:off x="4235570" y="699950"/>
            <a:ext cx="4971690" cy="5961308"/>
          </a:xfrm>
          <a:prstGeom prst="rect">
            <a:avLst/>
          </a:prstGeom>
        </p:spPr>
      </p:pic>
    </p:spTree>
    <p:extLst>
      <p:ext uri="{BB962C8B-B14F-4D97-AF65-F5344CB8AC3E}">
        <p14:creationId xmlns:p14="http://schemas.microsoft.com/office/powerpoint/2010/main" val="41184651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404549-B4DC-481C-926C-DED3EF1C58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8FD5CD-351E-4B06-8B78-BD5102D009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CuadroTexto 5">
            <a:extLst>
              <a:ext uri="{FF2B5EF4-FFF2-40B4-BE49-F238E27FC236}">
                <a16:creationId xmlns:a16="http://schemas.microsoft.com/office/drawing/2014/main" id="{2598B2BC-2FB6-45C4-AF9B-08245DD2C65C}"/>
              </a:ext>
            </a:extLst>
          </p:cNvPr>
          <p:cNvSpPr txBox="1"/>
          <p:nvPr/>
        </p:nvSpPr>
        <p:spPr>
          <a:xfrm>
            <a:off x="11691891" y="6457890"/>
            <a:ext cx="500109"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C" sz="2000" b="0" i="0" u="none" strike="noStrike" kern="1200" cap="none" spc="0" normalizeH="0" baseline="0" noProof="0">
                <a:ln>
                  <a:noFill/>
                </a:ln>
                <a:solidFill>
                  <a:prstClr val="white"/>
                </a:solidFill>
                <a:effectLst/>
                <a:uLnTx/>
                <a:uFillTx/>
                <a:latin typeface="Gill Sans MT" panose="020B0502020104020203"/>
                <a:ea typeface="+mn-ea"/>
                <a:cs typeface="+mn-cs"/>
              </a:rPr>
              <a:t>10</a:t>
            </a:r>
          </a:p>
        </p:txBody>
      </p:sp>
      <p:sp>
        <p:nvSpPr>
          <p:cNvPr id="3" name="Rectangle 4">
            <a:extLst>
              <a:ext uri="{FF2B5EF4-FFF2-40B4-BE49-F238E27FC236}">
                <a16:creationId xmlns:a16="http://schemas.microsoft.com/office/drawing/2014/main" id="{37CD703F-58B5-44C8-8E04-EFFC45EE7F55}"/>
              </a:ext>
            </a:extLst>
          </p:cNvPr>
          <p:cNvSpPr>
            <a:spLocks noChangeArrowheads="1"/>
          </p:cNvSpPr>
          <p:nvPr/>
        </p:nvSpPr>
        <p:spPr bwMode="auto">
          <a:xfrm>
            <a:off x="589471" y="2664268"/>
            <a:ext cx="3410755"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endParaRPr lang="es-EC" sz="3200" b="0" i="0" u="none" strike="noStrike" cap="none" normalizeH="0" baseline="0">
              <a:ln>
                <a:noFill/>
              </a:ln>
              <a:solidFill>
                <a:srgbClr val="FFFFFF"/>
              </a:solidFill>
              <a:effectLst/>
              <a:ea typeface="+mn-lt"/>
              <a:cs typeface="+mn-lt"/>
            </a:endParaRPr>
          </a:p>
          <a:p>
            <a:pPr algn="ctr"/>
            <a:r>
              <a:rPr lang="es-EC" sz="3200">
                <a:solidFill>
                  <a:srgbClr val="FFFFFF"/>
                </a:solidFill>
                <a:ea typeface="+mn-lt"/>
                <a:cs typeface="+mn-lt"/>
              </a:rPr>
              <a:t>VISTAS</a:t>
            </a:r>
            <a:endParaRPr lang="es-EC" sz="2400" err="1">
              <a:solidFill>
                <a:srgbClr val="FFFFFF"/>
              </a:solidFill>
              <a:ea typeface="+mn-lt"/>
              <a:cs typeface="+mn-lt"/>
            </a:endParaRPr>
          </a:p>
          <a:p>
            <a:pPr algn="ctr"/>
            <a:endParaRPr lang="es-ES" sz="3200" b="1">
              <a:solidFill>
                <a:srgbClr val="FFFFFF"/>
              </a:solidFill>
              <a:ea typeface="+mn-lt"/>
              <a:cs typeface="+mn-lt"/>
            </a:endParaRPr>
          </a:p>
          <a:p>
            <a:pPr marL="285750" indent="-285750" algn="ctr">
              <a:buFont typeface="Arial"/>
              <a:buChar char="•"/>
            </a:pPr>
            <a:endParaRPr lang="es-EC" sz="3200">
              <a:solidFill>
                <a:srgbClr val="FFFFFF"/>
              </a:solidFill>
              <a:latin typeface="Gill Sans MT" panose="020B0502020104020203"/>
              <a:cs typeface="Arial" panose="020B0604020202020204" pitchFamily="34" charset="0"/>
            </a:endParaRPr>
          </a:p>
          <a:p>
            <a:pPr algn="ctr">
              <a:spcBef>
                <a:spcPct val="0"/>
              </a:spcBef>
              <a:spcAft>
                <a:spcPct val="0"/>
              </a:spcAft>
            </a:pPr>
            <a:endParaRPr lang="es-EC" altLang="es-EC" sz="3200">
              <a:solidFill>
                <a:srgbClr val="FFFFFF"/>
              </a:solidFill>
              <a:latin typeface="Calibri"/>
              <a:cs typeface="Arial" panose="020B0604020202020204" pitchFamily="34" charset="0"/>
            </a:endParaRPr>
          </a:p>
          <a:p>
            <a:pPr algn="ctr" eaLnBrk="0" fontAlgn="base" hangingPunct="0">
              <a:spcBef>
                <a:spcPct val="0"/>
              </a:spcBef>
              <a:spcAft>
                <a:spcPct val="0"/>
              </a:spcAft>
            </a:pPr>
            <a:endParaRPr lang="es-EC" altLang="es-EC" sz="4800">
              <a:solidFill>
                <a:srgbClr val="FFFFFF"/>
              </a:solidFill>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BDF4CDE0-D10D-4283-B8D4-90BE4881EC2A}"/>
              </a:ext>
            </a:extLst>
          </p:cNvPr>
          <p:cNvSpPr/>
          <p:nvPr/>
        </p:nvSpPr>
        <p:spPr>
          <a:xfrm>
            <a:off x="9406210" y="-3464"/>
            <a:ext cx="280830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ES">
                <a:solidFill>
                  <a:schemeClr val="bg1"/>
                </a:solidFill>
              </a:rPr>
              <a:t>MARCO TEÓRICO</a:t>
            </a:r>
          </a:p>
          <a:p>
            <a:r>
              <a:rPr lang="es-ES">
                <a:solidFill>
                  <a:schemeClr val="bg1"/>
                </a:solidFill>
              </a:rPr>
              <a:t>DESARROLLO</a:t>
            </a:r>
          </a:p>
          <a:p>
            <a:pPr lvl="1"/>
            <a:r>
              <a:rPr lang="es-ES">
                <a:solidFill>
                  <a:schemeClr val="bg1"/>
                </a:solidFill>
              </a:rPr>
              <a:t>OBJETIVO</a:t>
            </a:r>
          </a:p>
          <a:p>
            <a:pPr lvl="1"/>
            <a:r>
              <a:rPr lang="es-ES">
                <a:solidFill>
                  <a:schemeClr val="bg1"/>
                </a:solidFill>
              </a:rPr>
              <a:t>Diseño de la Base de Datos</a:t>
            </a:r>
          </a:p>
          <a:p>
            <a:pPr lvl="1"/>
            <a:r>
              <a:rPr lang="es-ES">
                <a:solidFill>
                  <a:schemeClr val="bg1"/>
                </a:solidFill>
              </a:rPr>
              <a:t>Creación de la Base de Datos</a:t>
            </a:r>
          </a:p>
          <a:p>
            <a:pPr lvl="1"/>
            <a:r>
              <a:rPr lang="es-ES">
                <a:solidFill>
                  <a:schemeClr val="bg1"/>
                </a:solidFill>
              </a:rPr>
              <a:t>Creación del proyecto</a:t>
            </a:r>
          </a:p>
          <a:p>
            <a:pPr lvl="1"/>
            <a:r>
              <a:rPr lang="es-ES">
                <a:solidFill>
                  <a:srgbClr val="FFFF00"/>
                </a:solidFill>
              </a:rPr>
              <a:t>Creación del cliente</a:t>
            </a:r>
          </a:p>
          <a:p>
            <a:r>
              <a:rPr lang="es-ES">
                <a:solidFill>
                  <a:schemeClr val="bg1"/>
                </a:solidFill>
              </a:rPr>
              <a:t>CONCLUSIONES</a:t>
            </a:r>
          </a:p>
          <a:p>
            <a:r>
              <a:rPr lang="es-ES">
                <a:solidFill>
                  <a:schemeClr val="bg1"/>
                </a:solidFill>
              </a:rPr>
              <a:t>RECOMENDACIONES</a:t>
            </a:r>
          </a:p>
          <a:p>
            <a:r>
              <a:rPr lang="es-ES">
                <a:solidFill>
                  <a:schemeClr val="bg1"/>
                </a:solidFill>
              </a:rPr>
              <a:t>BIBLIOGRAFÍA</a:t>
            </a:r>
          </a:p>
        </p:txBody>
      </p:sp>
      <p:sp>
        <p:nvSpPr>
          <p:cNvPr id="5" name="Marcador de número de diapositiva 4">
            <a:extLst>
              <a:ext uri="{FF2B5EF4-FFF2-40B4-BE49-F238E27FC236}">
                <a16:creationId xmlns:a16="http://schemas.microsoft.com/office/drawing/2014/main" id="{C6927757-17F9-4726-8741-33853D3D5ACB}"/>
              </a:ext>
            </a:extLst>
          </p:cNvPr>
          <p:cNvSpPr>
            <a:spLocks noGrp="1"/>
          </p:cNvSpPr>
          <p:nvPr>
            <p:ph type="sldNum" sz="quarter" idx="12"/>
          </p:nvPr>
        </p:nvSpPr>
        <p:spPr/>
        <p:txBody>
          <a:bodyPr/>
          <a:lstStyle/>
          <a:p>
            <a:fld id="{D57F1E4F-1CFF-5643-939E-217C01CDF565}" type="slidenum">
              <a:rPr lang="en-US" dirty="0"/>
              <a:pPr/>
              <a:t>46</a:t>
            </a:fld>
            <a:endParaRPr lang="es-ES"/>
          </a:p>
        </p:txBody>
      </p:sp>
      <p:pic>
        <p:nvPicPr>
          <p:cNvPr id="4" name="Imagen 6" descr="Interfaz de usuario gráfica&#10;&#10;Descripción generada automáticamente">
            <a:extLst>
              <a:ext uri="{FF2B5EF4-FFF2-40B4-BE49-F238E27FC236}">
                <a16:creationId xmlns:a16="http://schemas.microsoft.com/office/drawing/2014/main" id="{379D13CC-CD5A-4C68-8C3C-A39BE6789AA1}"/>
              </a:ext>
            </a:extLst>
          </p:cNvPr>
          <p:cNvPicPr>
            <a:picLocks noChangeAspect="1"/>
          </p:cNvPicPr>
          <p:nvPr/>
        </p:nvPicPr>
        <p:blipFill>
          <a:blip r:embed="rId2"/>
          <a:stretch>
            <a:fillRect/>
          </a:stretch>
        </p:blipFill>
        <p:spPr>
          <a:xfrm>
            <a:off x="4540370" y="866236"/>
            <a:ext cx="4649638" cy="2350699"/>
          </a:xfrm>
          <a:prstGeom prst="rect">
            <a:avLst/>
          </a:prstGeom>
        </p:spPr>
      </p:pic>
      <p:sp>
        <p:nvSpPr>
          <p:cNvPr id="7" name="CuadroTexto 6">
            <a:extLst>
              <a:ext uri="{FF2B5EF4-FFF2-40B4-BE49-F238E27FC236}">
                <a16:creationId xmlns:a16="http://schemas.microsoft.com/office/drawing/2014/main" id="{A6182578-CAAF-4BE3-B1E6-5C2C9286C955}"/>
              </a:ext>
            </a:extLst>
          </p:cNvPr>
          <p:cNvSpPr txBox="1"/>
          <p:nvPr/>
        </p:nvSpPr>
        <p:spPr>
          <a:xfrm>
            <a:off x="6219645" y="3229154"/>
            <a:ext cx="130546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s-EC" sz="1100">
              <a:latin typeface="Calibri"/>
              <a:cs typeface="Segoe UI"/>
            </a:endParaRPr>
          </a:p>
          <a:p>
            <a:pPr algn="ctr"/>
            <a:r>
              <a:rPr lang="es-EC" sz="900" i="1">
                <a:solidFill>
                  <a:srgbClr val="44546A"/>
                </a:solidFill>
                <a:latin typeface="Calibri"/>
                <a:cs typeface="Segoe UI"/>
              </a:rPr>
              <a:t>Ilustración </a:t>
            </a:r>
            <a:r>
              <a:rPr lang="es-EC" sz="900" i="1">
                <a:latin typeface="Calibri"/>
                <a:cs typeface="Segoe UI"/>
              </a:rPr>
              <a:t>90</a:t>
            </a:r>
            <a:r>
              <a:rPr lang="es-EC" sz="900" i="1">
                <a:solidFill>
                  <a:srgbClr val="44546A"/>
                </a:solidFill>
                <a:latin typeface="Calibri"/>
                <a:cs typeface="Segoe UI"/>
              </a:rPr>
              <a:t> LogIn</a:t>
            </a:r>
            <a:r>
              <a:rPr lang="es-ES" sz="900" i="1">
                <a:solidFill>
                  <a:srgbClr val="44546A"/>
                </a:solidFill>
                <a:latin typeface="Calibri"/>
                <a:cs typeface="Calibri"/>
              </a:rPr>
              <a:t> </a:t>
            </a:r>
          </a:p>
        </p:txBody>
      </p:sp>
      <p:pic>
        <p:nvPicPr>
          <p:cNvPr id="8" name="Imagen 9" descr="Interfaz de usuario gráfica, Sitio web&#10;&#10;Descripción generada automáticamente">
            <a:extLst>
              <a:ext uri="{FF2B5EF4-FFF2-40B4-BE49-F238E27FC236}">
                <a16:creationId xmlns:a16="http://schemas.microsoft.com/office/drawing/2014/main" id="{E7E22866-BEAD-4E22-B62B-C4A7E853AF04}"/>
              </a:ext>
            </a:extLst>
          </p:cNvPr>
          <p:cNvPicPr>
            <a:picLocks noChangeAspect="1"/>
          </p:cNvPicPr>
          <p:nvPr/>
        </p:nvPicPr>
        <p:blipFill>
          <a:blip r:embed="rId3"/>
          <a:stretch>
            <a:fillRect/>
          </a:stretch>
        </p:blipFill>
        <p:spPr>
          <a:xfrm>
            <a:off x="4540370" y="3818356"/>
            <a:ext cx="4678393" cy="2369929"/>
          </a:xfrm>
          <a:prstGeom prst="rect">
            <a:avLst/>
          </a:prstGeom>
        </p:spPr>
      </p:pic>
      <p:sp>
        <p:nvSpPr>
          <p:cNvPr id="10" name="CuadroTexto 9">
            <a:extLst>
              <a:ext uri="{FF2B5EF4-FFF2-40B4-BE49-F238E27FC236}">
                <a16:creationId xmlns:a16="http://schemas.microsoft.com/office/drawing/2014/main" id="{53A43C74-8380-44AB-B6CD-32E8E02B918A}"/>
              </a:ext>
            </a:extLst>
          </p:cNvPr>
          <p:cNvSpPr txBox="1"/>
          <p:nvPr/>
        </p:nvSpPr>
        <p:spPr>
          <a:xfrm>
            <a:off x="6392174" y="5960853"/>
            <a:ext cx="1247956" cy="5386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s-EC" sz="1100">
              <a:latin typeface="Calibri"/>
              <a:cs typeface="Segoe UI"/>
            </a:endParaRPr>
          </a:p>
          <a:p>
            <a:pPr algn="ctr"/>
            <a:r>
              <a:rPr lang="es-EC" sz="900" i="1">
                <a:solidFill>
                  <a:srgbClr val="44546A"/>
                </a:solidFill>
                <a:latin typeface="Calibri"/>
                <a:cs typeface="Segoe UI"/>
              </a:rPr>
              <a:t>Ilustración </a:t>
            </a:r>
            <a:r>
              <a:rPr lang="es-EC" sz="900" i="1">
                <a:latin typeface="Calibri"/>
                <a:cs typeface="Segoe UI"/>
              </a:rPr>
              <a:t>91</a:t>
            </a:r>
            <a:r>
              <a:rPr lang="es-EC" sz="900" i="1">
                <a:solidFill>
                  <a:srgbClr val="44546A"/>
                </a:solidFill>
                <a:latin typeface="Calibri"/>
                <a:cs typeface="Segoe UI"/>
              </a:rPr>
              <a:t> Menu Principal</a:t>
            </a:r>
            <a:r>
              <a:rPr lang="es-ES" sz="900" i="1">
                <a:solidFill>
                  <a:srgbClr val="44546A"/>
                </a:solidFill>
                <a:latin typeface="Calibri"/>
                <a:cs typeface="Calibri"/>
              </a:rPr>
              <a:t> </a:t>
            </a:r>
          </a:p>
        </p:txBody>
      </p:sp>
    </p:spTree>
    <p:extLst>
      <p:ext uri="{BB962C8B-B14F-4D97-AF65-F5344CB8AC3E}">
        <p14:creationId xmlns:p14="http://schemas.microsoft.com/office/powerpoint/2010/main" val="36058569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404549-B4DC-481C-926C-DED3EF1C58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8FD5CD-351E-4B06-8B78-BD5102D009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CuadroTexto 5">
            <a:extLst>
              <a:ext uri="{FF2B5EF4-FFF2-40B4-BE49-F238E27FC236}">
                <a16:creationId xmlns:a16="http://schemas.microsoft.com/office/drawing/2014/main" id="{2598B2BC-2FB6-45C4-AF9B-08245DD2C65C}"/>
              </a:ext>
            </a:extLst>
          </p:cNvPr>
          <p:cNvSpPr txBox="1"/>
          <p:nvPr/>
        </p:nvSpPr>
        <p:spPr>
          <a:xfrm>
            <a:off x="11691891" y="6457890"/>
            <a:ext cx="500109"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C" sz="2000" b="0" i="0" u="none" strike="noStrike" kern="1200" cap="none" spc="0" normalizeH="0" baseline="0" noProof="0">
                <a:ln>
                  <a:noFill/>
                </a:ln>
                <a:solidFill>
                  <a:prstClr val="white"/>
                </a:solidFill>
                <a:effectLst/>
                <a:uLnTx/>
                <a:uFillTx/>
                <a:latin typeface="Gill Sans MT" panose="020B0502020104020203"/>
                <a:ea typeface="+mn-ea"/>
                <a:cs typeface="+mn-cs"/>
              </a:rPr>
              <a:t>10</a:t>
            </a:r>
          </a:p>
        </p:txBody>
      </p:sp>
      <p:sp>
        <p:nvSpPr>
          <p:cNvPr id="3" name="Rectangle 4">
            <a:extLst>
              <a:ext uri="{FF2B5EF4-FFF2-40B4-BE49-F238E27FC236}">
                <a16:creationId xmlns:a16="http://schemas.microsoft.com/office/drawing/2014/main" id="{37CD703F-58B5-44C8-8E04-EFFC45EE7F55}"/>
              </a:ext>
            </a:extLst>
          </p:cNvPr>
          <p:cNvSpPr>
            <a:spLocks noChangeArrowheads="1"/>
          </p:cNvSpPr>
          <p:nvPr/>
        </p:nvSpPr>
        <p:spPr bwMode="auto">
          <a:xfrm>
            <a:off x="589471" y="2664268"/>
            <a:ext cx="3410755"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endParaRPr lang="es-EC" sz="3200" b="0" i="0" u="none" strike="noStrike" cap="none" normalizeH="0" baseline="0">
              <a:ln>
                <a:noFill/>
              </a:ln>
              <a:solidFill>
                <a:srgbClr val="FFFFFF"/>
              </a:solidFill>
              <a:effectLst/>
              <a:ea typeface="+mn-lt"/>
              <a:cs typeface="+mn-lt"/>
            </a:endParaRPr>
          </a:p>
          <a:p>
            <a:pPr algn="ctr"/>
            <a:r>
              <a:rPr lang="es-EC" sz="3200">
                <a:solidFill>
                  <a:srgbClr val="FFFFFF"/>
                </a:solidFill>
                <a:ea typeface="+mn-lt"/>
                <a:cs typeface="+mn-lt"/>
              </a:rPr>
              <a:t>VISTAS</a:t>
            </a:r>
            <a:endParaRPr lang="es-EC" sz="2400" err="1">
              <a:solidFill>
                <a:srgbClr val="FFFFFF"/>
              </a:solidFill>
              <a:ea typeface="+mn-lt"/>
              <a:cs typeface="+mn-lt"/>
            </a:endParaRPr>
          </a:p>
          <a:p>
            <a:pPr algn="ctr"/>
            <a:endParaRPr lang="es-ES" sz="3200" b="1">
              <a:solidFill>
                <a:srgbClr val="FFFFFF"/>
              </a:solidFill>
              <a:ea typeface="+mn-lt"/>
              <a:cs typeface="+mn-lt"/>
            </a:endParaRPr>
          </a:p>
          <a:p>
            <a:pPr marL="285750" indent="-285750" algn="ctr">
              <a:buFont typeface="Arial"/>
              <a:buChar char="•"/>
            </a:pPr>
            <a:endParaRPr lang="es-EC" sz="3200">
              <a:solidFill>
                <a:srgbClr val="FFFFFF"/>
              </a:solidFill>
              <a:latin typeface="Gill Sans MT" panose="020B0502020104020203"/>
              <a:cs typeface="Arial" panose="020B0604020202020204" pitchFamily="34" charset="0"/>
            </a:endParaRPr>
          </a:p>
          <a:p>
            <a:pPr algn="ctr">
              <a:spcBef>
                <a:spcPct val="0"/>
              </a:spcBef>
              <a:spcAft>
                <a:spcPct val="0"/>
              </a:spcAft>
            </a:pPr>
            <a:endParaRPr lang="es-EC" altLang="es-EC" sz="3200">
              <a:solidFill>
                <a:srgbClr val="FFFFFF"/>
              </a:solidFill>
              <a:latin typeface="Calibri"/>
              <a:cs typeface="Arial" panose="020B0604020202020204" pitchFamily="34" charset="0"/>
            </a:endParaRPr>
          </a:p>
          <a:p>
            <a:pPr algn="ctr" eaLnBrk="0" fontAlgn="base" hangingPunct="0">
              <a:spcBef>
                <a:spcPct val="0"/>
              </a:spcBef>
              <a:spcAft>
                <a:spcPct val="0"/>
              </a:spcAft>
            </a:pPr>
            <a:endParaRPr lang="es-EC" altLang="es-EC" sz="4800">
              <a:solidFill>
                <a:srgbClr val="FFFFFF"/>
              </a:solidFill>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BDF4CDE0-D10D-4283-B8D4-90BE4881EC2A}"/>
              </a:ext>
            </a:extLst>
          </p:cNvPr>
          <p:cNvSpPr/>
          <p:nvPr/>
        </p:nvSpPr>
        <p:spPr>
          <a:xfrm>
            <a:off x="9406210" y="-3464"/>
            <a:ext cx="280830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ES">
                <a:solidFill>
                  <a:schemeClr val="bg1"/>
                </a:solidFill>
              </a:rPr>
              <a:t>MARCO TEÓRICO</a:t>
            </a:r>
          </a:p>
          <a:p>
            <a:r>
              <a:rPr lang="es-ES">
                <a:solidFill>
                  <a:schemeClr val="bg1"/>
                </a:solidFill>
              </a:rPr>
              <a:t>DESARROLLO</a:t>
            </a:r>
          </a:p>
          <a:p>
            <a:pPr lvl="1"/>
            <a:r>
              <a:rPr lang="es-ES">
                <a:solidFill>
                  <a:schemeClr val="bg1"/>
                </a:solidFill>
              </a:rPr>
              <a:t>OBJETIVO</a:t>
            </a:r>
          </a:p>
          <a:p>
            <a:pPr lvl="1"/>
            <a:r>
              <a:rPr lang="es-ES">
                <a:solidFill>
                  <a:schemeClr val="bg1"/>
                </a:solidFill>
              </a:rPr>
              <a:t>Diseño de la Base de Datos</a:t>
            </a:r>
          </a:p>
          <a:p>
            <a:pPr lvl="1"/>
            <a:r>
              <a:rPr lang="es-ES">
                <a:solidFill>
                  <a:schemeClr val="bg1"/>
                </a:solidFill>
              </a:rPr>
              <a:t>Creación de la Base de Datos</a:t>
            </a:r>
          </a:p>
          <a:p>
            <a:pPr lvl="1"/>
            <a:r>
              <a:rPr lang="es-ES">
                <a:solidFill>
                  <a:schemeClr val="bg1"/>
                </a:solidFill>
              </a:rPr>
              <a:t>Creación del proyecto</a:t>
            </a:r>
          </a:p>
          <a:p>
            <a:pPr lvl="1"/>
            <a:r>
              <a:rPr lang="es-ES">
                <a:solidFill>
                  <a:srgbClr val="FFFF00"/>
                </a:solidFill>
              </a:rPr>
              <a:t>Creación del cliente</a:t>
            </a:r>
          </a:p>
          <a:p>
            <a:r>
              <a:rPr lang="es-ES">
                <a:solidFill>
                  <a:schemeClr val="bg1"/>
                </a:solidFill>
              </a:rPr>
              <a:t>CONCLUSIONES</a:t>
            </a:r>
          </a:p>
          <a:p>
            <a:r>
              <a:rPr lang="es-ES">
                <a:solidFill>
                  <a:schemeClr val="bg1"/>
                </a:solidFill>
              </a:rPr>
              <a:t>RECOMENDACIONES</a:t>
            </a:r>
          </a:p>
          <a:p>
            <a:r>
              <a:rPr lang="es-ES">
                <a:solidFill>
                  <a:schemeClr val="bg1"/>
                </a:solidFill>
              </a:rPr>
              <a:t>BIBLIOGRAFÍA</a:t>
            </a:r>
          </a:p>
        </p:txBody>
      </p:sp>
      <p:sp>
        <p:nvSpPr>
          <p:cNvPr id="5" name="Marcador de número de diapositiva 4">
            <a:extLst>
              <a:ext uri="{FF2B5EF4-FFF2-40B4-BE49-F238E27FC236}">
                <a16:creationId xmlns:a16="http://schemas.microsoft.com/office/drawing/2014/main" id="{C6927757-17F9-4726-8741-33853D3D5ACB}"/>
              </a:ext>
            </a:extLst>
          </p:cNvPr>
          <p:cNvSpPr>
            <a:spLocks noGrp="1"/>
          </p:cNvSpPr>
          <p:nvPr>
            <p:ph type="sldNum" sz="quarter" idx="12"/>
          </p:nvPr>
        </p:nvSpPr>
        <p:spPr/>
        <p:txBody>
          <a:bodyPr/>
          <a:lstStyle/>
          <a:p>
            <a:fld id="{D57F1E4F-1CFF-5643-939E-217C01CDF565}" type="slidenum">
              <a:rPr lang="en-US" dirty="0"/>
              <a:pPr/>
              <a:t>47</a:t>
            </a:fld>
            <a:endParaRPr lang="es-ES"/>
          </a:p>
        </p:txBody>
      </p:sp>
      <p:pic>
        <p:nvPicPr>
          <p:cNvPr id="12" name="Imagen 12" descr="Interfaz de usuario gráfica, Sitio web&#10;&#10;Descripción generada automáticamente">
            <a:extLst>
              <a:ext uri="{FF2B5EF4-FFF2-40B4-BE49-F238E27FC236}">
                <a16:creationId xmlns:a16="http://schemas.microsoft.com/office/drawing/2014/main" id="{9FC0B8F2-6442-4821-AF33-659D88727218}"/>
              </a:ext>
            </a:extLst>
          </p:cNvPr>
          <p:cNvPicPr>
            <a:picLocks noChangeAspect="1"/>
          </p:cNvPicPr>
          <p:nvPr/>
        </p:nvPicPr>
        <p:blipFill>
          <a:blip r:embed="rId2"/>
          <a:stretch>
            <a:fillRect/>
          </a:stretch>
        </p:blipFill>
        <p:spPr>
          <a:xfrm>
            <a:off x="4382218" y="882141"/>
            <a:ext cx="4965940" cy="1988209"/>
          </a:xfrm>
          <a:prstGeom prst="rect">
            <a:avLst/>
          </a:prstGeom>
        </p:spPr>
      </p:pic>
      <p:sp>
        <p:nvSpPr>
          <p:cNvPr id="13" name="CuadroTexto 12">
            <a:extLst>
              <a:ext uri="{FF2B5EF4-FFF2-40B4-BE49-F238E27FC236}">
                <a16:creationId xmlns:a16="http://schemas.microsoft.com/office/drawing/2014/main" id="{50C8CDDC-A768-4295-ACDD-F8F7BD3E2606}"/>
              </a:ext>
            </a:extLst>
          </p:cNvPr>
          <p:cNvSpPr txBox="1"/>
          <p:nvPr/>
        </p:nvSpPr>
        <p:spPr>
          <a:xfrm>
            <a:off x="6162135" y="2884099"/>
            <a:ext cx="1406106" cy="5386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s-EC" sz="1100">
              <a:latin typeface="Calibri"/>
              <a:cs typeface="Segoe UI"/>
            </a:endParaRPr>
          </a:p>
          <a:p>
            <a:pPr algn="ctr"/>
            <a:r>
              <a:rPr lang="es-EC" sz="900" i="1">
                <a:solidFill>
                  <a:srgbClr val="44546A"/>
                </a:solidFill>
                <a:latin typeface="Calibri"/>
                <a:cs typeface="Segoe UI"/>
              </a:rPr>
              <a:t>Ilustración </a:t>
            </a:r>
            <a:r>
              <a:rPr lang="es-EC" sz="900" i="1">
                <a:latin typeface="Calibri"/>
                <a:cs typeface="Segoe UI"/>
              </a:rPr>
              <a:t>92</a:t>
            </a:r>
            <a:r>
              <a:rPr lang="es-EC" sz="900" i="1">
                <a:solidFill>
                  <a:srgbClr val="44546A"/>
                </a:solidFill>
                <a:latin typeface="Calibri"/>
                <a:cs typeface="Segoe UI"/>
              </a:rPr>
              <a:t> Posición Consolidada</a:t>
            </a:r>
            <a:r>
              <a:rPr lang="es-ES" sz="900" i="1">
                <a:solidFill>
                  <a:srgbClr val="44546A"/>
                </a:solidFill>
                <a:latin typeface="Calibri"/>
                <a:cs typeface="Calibri"/>
              </a:rPr>
              <a:t> </a:t>
            </a:r>
          </a:p>
        </p:txBody>
      </p:sp>
      <p:pic>
        <p:nvPicPr>
          <p:cNvPr id="14" name="Imagen 14" descr="Interfaz de usuario gráfica, Sitio web&#10;&#10;Descripción generada automáticamente">
            <a:extLst>
              <a:ext uri="{FF2B5EF4-FFF2-40B4-BE49-F238E27FC236}">
                <a16:creationId xmlns:a16="http://schemas.microsoft.com/office/drawing/2014/main" id="{7B93419D-AA58-4D8B-9ED4-4DF2CFF1C5F7}"/>
              </a:ext>
            </a:extLst>
          </p:cNvPr>
          <p:cNvPicPr>
            <a:picLocks noChangeAspect="1"/>
          </p:cNvPicPr>
          <p:nvPr/>
        </p:nvPicPr>
        <p:blipFill>
          <a:blip r:embed="rId3"/>
          <a:stretch>
            <a:fillRect/>
          </a:stretch>
        </p:blipFill>
        <p:spPr>
          <a:xfrm>
            <a:off x="4554747" y="3569539"/>
            <a:ext cx="4750279" cy="2464998"/>
          </a:xfrm>
          <a:prstGeom prst="rect">
            <a:avLst/>
          </a:prstGeom>
        </p:spPr>
      </p:pic>
      <p:sp>
        <p:nvSpPr>
          <p:cNvPr id="15" name="CuadroTexto 14">
            <a:extLst>
              <a:ext uri="{FF2B5EF4-FFF2-40B4-BE49-F238E27FC236}">
                <a16:creationId xmlns:a16="http://schemas.microsoft.com/office/drawing/2014/main" id="{21F62D0D-5D39-4D92-AC50-A37DF5C51015}"/>
              </a:ext>
            </a:extLst>
          </p:cNvPr>
          <p:cNvSpPr txBox="1"/>
          <p:nvPr/>
        </p:nvSpPr>
        <p:spPr>
          <a:xfrm>
            <a:off x="6262777" y="6147759"/>
            <a:ext cx="1334219" cy="5386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s-EC" sz="1100">
              <a:latin typeface="Calibri"/>
              <a:cs typeface="Segoe UI"/>
            </a:endParaRPr>
          </a:p>
          <a:p>
            <a:pPr algn="ctr"/>
            <a:r>
              <a:rPr lang="es-EC" sz="900" i="1">
                <a:solidFill>
                  <a:srgbClr val="44546A"/>
                </a:solidFill>
                <a:latin typeface="Calibri"/>
                <a:cs typeface="Segoe UI"/>
              </a:rPr>
              <a:t>Ilustración </a:t>
            </a:r>
            <a:r>
              <a:rPr lang="es-EC" sz="900" i="1">
                <a:latin typeface="Calibri"/>
                <a:cs typeface="Segoe UI"/>
              </a:rPr>
              <a:t>93</a:t>
            </a:r>
            <a:r>
              <a:rPr lang="es-EC" sz="900" i="1">
                <a:solidFill>
                  <a:srgbClr val="44546A"/>
                </a:solidFill>
                <a:latin typeface="Calibri"/>
                <a:cs typeface="Segoe UI"/>
              </a:rPr>
              <a:t> Detalle Movimientos</a:t>
            </a:r>
            <a:r>
              <a:rPr lang="es-ES" sz="900" i="1">
                <a:solidFill>
                  <a:srgbClr val="44546A"/>
                </a:solidFill>
                <a:latin typeface="Calibri"/>
                <a:cs typeface="Calibri"/>
              </a:rPr>
              <a:t> </a:t>
            </a:r>
          </a:p>
        </p:txBody>
      </p:sp>
    </p:spTree>
    <p:extLst>
      <p:ext uri="{BB962C8B-B14F-4D97-AF65-F5344CB8AC3E}">
        <p14:creationId xmlns:p14="http://schemas.microsoft.com/office/powerpoint/2010/main" val="31276586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404549-B4DC-481C-926C-DED3EF1C58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8FD5CD-351E-4B06-8B78-BD5102D009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CuadroTexto 5">
            <a:extLst>
              <a:ext uri="{FF2B5EF4-FFF2-40B4-BE49-F238E27FC236}">
                <a16:creationId xmlns:a16="http://schemas.microsoft.com/office/drawing/2014/main" id="{2598B2BC-2FB6-45C4-AF9B-08245DD2C65C}"/>
              </a:ext>
            </a:extLst>
          </p:cNvPr>
          <p:cNvSpPr txBox="1"/>
          <p:nvPr/>
        </p:nvSpPr>
        <p:spPr>
          <a:xfrm>
            <a:off x="11691891" y="6457890"/>
            <a:ext cx="500109"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C" sz="2000" b="0" i="0" u="none" strike="noStrike" kern="1200" cap="none" spc="0" normalizeH="0" baseline="0" noProof="0">
                <a:ln>
                  <a:noFill/>
                </a:ln>
                <a:solidFill>
                  <a:prstClr val="white"/>
                </a:solidFill>
                <a:effectLst/>
                <a:uLnTx/>
                <a:uFillTx/>
                <a:latin typeface="Gill Sans MT" panose="020B0502020104020203"/>
                <a:ea typeface="+mn-ea"/>
                <a:cs typeface="+mn-cs"/>
              </a:rPr>
              <a:t>10</a:t>
            </a:r>
          </a:p>
        </p:txBody>
      </p:sp>
      <p:sp>
        <p:nvSpPr>
          <p:cNvPr id="3" name="Rectangle 4">
            <a:extLst>
              <a:ext uri="{FF2B5EF4-FFF2-40B4-BE49-F238E27FC236}">
                <a16:creationId xmlns:a16="http://schemas.microsoft.com/office/drawing/2014/main" id="{37CD703F-58B5-44C8-8E04-EFFC45EE7F55}"/>
              </a:ext>
            </a:extLst>
          </p:cNvPr>
          <p:cNvSpPr>
            <a:spLocks noChangeArrowheads="1"/>
          </p:cNvSpPr>
          <p:nvPr/>
        </p:nvSpPr>
        <p:spPr bwMode="auto">
          <a:xfrm>
            <a:off x="589471" y="2664268"/>
            <a:ext cx="3410755"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endParaRPr lang="es-EC" sz="3200" b="0" i="0" u="none" strike="noStrike" cap="none" normalizeH="0" baseline="0">
              <a:ln>
                <a:noFill/>
              </a:ln>
              <a:solidFill>
                <a:srgbClr val="FFFFFF"/>
              </a:solidFill>
              <a:effectLst/>
              <a:ea typeface="+mn-lt"/>
              <a:cs typeface="+mn-lt"/>
            </a:endParaRPr>
          </a:p>
          <a:p>
            <a:pPr algn="ctr"/>
            <a:r>
              <a:rPr lang="es-EC" sz="3200">
                <a:solidFill>
                  <a:srgbClr val="FFFFFF"/>
                </a:solidFill>
                <a:ea typeface="+mn-lt"/>
                <a:cs typeface="+mn-lt"/>
              </a:rPr>
              <a:t>VISTAS</a:t>
            </a:r>
            <a:endParaRPr lang="es-EC" sz="2400" err="1">
              <a:solidFill>
                <a:srgbClr val="FFFFFF"/>
              </a:solidFill>
              <a:ea typeface="+mn-lt"/>
              <a:cs typeface="+mn-lt"/>
            </a:endParaRPr>
          </a:p>
          <a:p>
            <a:pPr algn="ctr"/>
            <a:endParaRPr lang="es-ES" sz="3200" b="1">
              <a:solidFill>
                <a:srgbClr val="FFFFFF"/>
              </a:solidFill>
              <a:ea typeface="+mn-lt"/>
              <a:cs typeface="+mn-lt"/>
            </a:endParaRPr>
          </a:p>
          <a:p>
            <a:pPr marL="285750" indent="-285750" algn="ctr">
              <a:buFont typeface="Arial"/>
              <a:buChar char="•"/>
            </a:pPr>
            <a:endParaRPr lang="es-EC" sz="3200">
              <a:solidFill>
                <a:srgbClr val="FFFFFF"/>
              </a:solidFill>
              <a:latin typeface="Gill Sans MT" panose="020B0502020104020203"/>
              <a:cs typeface="Arial" panose="020B0604020202020204" pitchFamily="34" charset="0"/>
            </a:endParaRPr>
          </a:p>
          <a:p>
            <a:pPr algn="ctr">
              <a:spcBef>
                <a:spcPct val="0"/>
              </a:spcBef>
              <a:spcAft>
                <a:spcPct val="0"/>
              </a:spcAft>
            </a:pPr>
            <a:endParaRPr lang="es-EC" altLang="es-EC" sz="3200">
              <a:solidFill>
                <a:srgbClr val="FFFFFF"/>
              </a:solidFill>
              <a:latin typeface="Calibri"/>
              <a:cs typeface="Arial" panose="020B0604020202020204" pitchFamily="34" charset="0"/>
            </a:endParaRPr>
          </a:p>
          <a:p>
            <a:pPr algn="ctr" eaLnBrk="0" fontAlgn="base" hangingPunct="0">
              <a:spcBef>
                <a:spcPct val="0"/>
              </a:spcBef>
              <a:spcAft>
                <a:spcPct val="0"/>
              </a:spcAft>
            </a:pPr>
            <a:endParaRPr lang="es-EC" altLang="es-EC" sz="4800">
              <a:solidFill>
                <a:srgbClr val="FFFFFF"/>
              </a:solidFill>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BDF4CDE0-D10D-4283-B8D4-90BE4881EC2A}"/>
              </a:ext>
            </a:extLst>
          </p:cNvPr>
          <p:cNvSpPr/>
          <p:nvPr/>
        </p:nvSpPr>
        <p:spPr>
          <a:xfrm>
            <a:off x="9406210" y="-3464"/>
            <a:ext cx="280830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ES">
                <a:solidFill>
                  <a:schemeClr val="bg1"/>
                </a:solidFill>
              </a:rPr>
              <a:t>MARCO TEÓRICO</a:t>
            </a:r>
          </a:p>
          <a:p>
            <a:r>
              <a:rPr lang="es-ES">
                <a:solidFill>
                  <a:schemeClr val="bg1"/>
                </a:solidFill>
              </a:rPr>
              <a:t>DESARROLLO</a:t>
            </a:r>
          </a:p>
          <a:p>
            <a:pPr lvl="1"/>
            <a:r>
              <a:rPr lang="es-ES">
                <a:solidFill>
                  <a:schemeClr val="bg1"/>
                </a:solidFill>
              </a:rPr>
              <a:t>OBJETIVO</a:t>
            </a:r>
          </a:p>
          <a:p>
            <a:pPr lvl="1"/>
            <a:r>
              <a:rPr lang="es-ES">
                <a:solidFill>
                  <a:schemeClr val="bg1"/>
                </a:solidFill>
              </a:rPr>
              <a:t>Diseño de la Base de Datos</a:t>
            </a:r>
          </a:p>
          <a:p>
            <a:pPr lvl="1"/>
            <a:r>
              <a:rPr lang="es-ES">
                <a:solidFill>
                  <a:schemeClr val="bg1"/>
                </a:solidFill>
              </a:rPr>
              <a:t>Creación de la Base de Datos</a:t>
            </a:r>
          </a:p>
          <a:p>
            <a:pPr lvl="1"/>
            <a:r>
              <a:rPr lang="es-ES">
                <a:solidFill>
                  <a:schemeClr val="bg1"/>
                </a:solidFill>
              </a:rPr>
              <a:t>Creación del proyecto</a:t>
            </a:r>
          </a:p>
          <a:p>
            <a:pPr lvl="1"/>
            <a:r>
              <a:rPr lang="es-ES">
                <a:solidFill>
                  <a:srgbClr val="FFFF00"/>
                </a:solidFill>
              </a:rPr>
              <a:t>Creación del cliente</a:t>
            </a:r>
          </a:p>
          <a:p>
            <a:r>
              <a:rPr lang="es-ES">
                <a:solidFill>
                  <a:schemeClr val="bg1"/>
                </a:solidFill>
              </a:rPr>
              <a:t>CONCLUSIONES</a:t>
            </a:r>
          </a:p>
          <a:p>
            <a:r>
              <a:rPr lang="es-ES">
                <a:solidFill>
                  <a:schemeClr val="bg1"/>
                </a:solidFill>
              </a:rPr>
              <a:t>RECOMENDACIONES</a:t>
            </a:r>
          </a:p>
          <a:p>
            <a:r>
              <a:rPr lang="es-ES">
                <a:solidFill>
                  <a:schemeClr val="bg1"/>
                </a:solidFill>
              </a:rPr>
              <a:t>BIBLIOGRAFÍA</a:t>
            </a:r>
          </a:p>
        </p:txBody>
      </p:sp>
      <p:sp>
        <p:nvSpPr>
          <p:cNvPr id="5" name="Marcador de número de diapositiva 4">
            <a:extLst>
              <a:ext uri="{FF2B5EF4-FFF2-40B4-BE49-F238E27FC236}">
                <a16:creationId xmlns:a16="http://schemas.microsoft.com/office/drawing/2014/main" id="{C6927757-17F9-4726-8741-33853D3D5ACB}"/>
              </a:ext>
            </a:extLst>
          </p:cNvPr>
          <p:cNvSpPr>
            <a:spLocks noGrp="1"/>
          </p:cNvSpPr>
          <p:nvPr>
            <p:ph type="sldNum" sz="quarter" idx="12"/>
          </p:nvPr>
        </p:nvSpPr>
        <p:spPr/>
        <p:txBody>
          <a:bodyPr/>
          <a:lstStyle/>
          <a:p>
            <a:fld id="{D57F1E4F-1CFF-5643-939E-217C01CDF565}" type="slidenum">
              <a:rPr lang="en-US" dirty="0"/>
              <a:pPr/>
              <a:t>48</a:t>
            </a:fld>
            <a:endParaRPr lang="es-ES"/>
          </a:p>
        </p:txBody>
      </p:sp>
      <p:pic>
        <p:nvPicPr>
          <p:cNvPr id="4" name="Imagen 6">
            <a:extLst>
              <a:ext uri="{FF2B5EF4-FFF2-40B4-BE49-F238E27FC236}">
                <a16:creationId xmlns:a16="http://schemas.microsoft.com/office/drawing/2014/main" id="{276EFE5F-CEEF-4C21-B209-39AA186F0C4E}"/>
              </a:ext>
            </a:extLst>
          </p:cNvPr>
          <p:cNvPicPr>
            <a:picLocks noChangeAspect="1"/>
          </p:cNvPicPr>
          <p:nvPr/>
        </p:nvPicPr>
        <p:blipFill>
          <a:blip r:embed="rId2"/>
          <a:stretch>
            <a:fillRect/>
          </a:stretch>
        </p:blipFill>
        <p:spPr>
          <a:xfrm>
            <a:off x="4154157" y="-734144"/>
            <a:ext cx="2732597" cy="132452"/>
          </a:xfrm>
          <a:prstGeom prst="rect">
            <a:avLst/>
          </a:prstGeom>
        </p:spPr>
      </p:pic>
      <p:pic>
        <p:nvPicPr>
          <p:cNvPr id="7" name="Imagen 7" descr="Interfaz de usuario gráfica, Aplicación&#10;&#10;Descripción generada automáticamente">
            <a:extLst>
              <a:ext uri="{FF2B5EF4-FFF2-40B4-BE49-F238E27FC236}">
                <a16:creationId xmlns:a16="http://schemas.microsoft.com/office/drawing/2014/main" id="{B682A022-905D-4E2A-92E9-25D4D5252C4E}"/>
              </a:ext>
            </a:extLst>
          </p:cNvPr>
          <p:cNvPicPr>
            <a:picLocks noChangeAspect="1"/>
          </p:cNvPicPr>
          <p:nvPr/>
        </p:nvPicPr>
        <p:blipFill rotWithShape="1">
          <a:blip r:embed="rId3"/>
          <a:srcRect l="25559" r="25707" b="641"/>
          <a:stretch/>
        </p:blipFill>
        <p:spPr>
          <a:xfrm>
            <a:off x="4584579" y="1378430"/>
            <a:ext cx="4431759" cy="4460110"/>
          </a:xfrm>
          <a:prstGeom prst="rect">
            <a:avLst/>
          </a:prstGeom>
        </p:spPr>
      </p:pic>
    </p:spTree>
    <p:extLst>
      <p:ext uri="{BB962C8B-B14F-4D97-AF65-F5344CB8AC3E}">
        <p14:creationId xmlns:p14="http://schemas.microsoft.com/office/powerpoint/2010/main" val="33734840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AF601B-7D4E-4D51-9BA2-A881194A157D}"/>
              </a:ext>
            </a:extLst>
          </p:cNvPr>
          <p:cNvSpPr>
            <a:spLocks noGrp="1"/>
          </p:cNvSpPr>
          <p:nvPr>
            <p:ph type="title"/>
          </p:nvPr>
        </p:nvSpPr>
        <p:spPr/>
        <p:txBody>
          <a:bodyPr/>
          <a:lstStyle/>
          <a:p>
            <a:r>
              <a:rPr lang="es-ES"/>
              <a:t>Conclusiones</a:t>
            </a:r>
          </a:p>
        </p:txBody>
      </p:sp>
      <p:sp>
        <p:nvSpPr>
          <p:cNvPr id="3" name="Marcador de contenido 2">
            <a:extLst>
              <a:ext uri="{FF2B5EF4-FFF2-40B4-BE49-F238E27FC236}">
                <a16:creationId xmlns:a16="http://schemas.microsoft.com/office/drawing/2014/main" id="{93B8F572-C439-414C-90FA-BE3C081E9B98}"/>
              </a:ext>
            </a:extLst>
          </p:cNvPr>
          <p:cNvSpPr>
            <a:spLocks noGrp="1"/>
          </p:cNvSpPr>
          <p:nvPr>
            <p:ph idx="1"/>
          </p:nvPr>
        </p:nvSpPr>
        <p:spPr>
          <a:xfrm>
            <a:off x="581192" y="2180496"/>
            <a:ext cx="8589441" cy="4785359"/>
          </a:xfrm>
        </p:spPr>
        <p:txBody>
          <a:bodyPr>
            <a:normAutofit lnSpcReduction="10000"/>
          </a:bodyPr>
          <a:lstStyle/>
          <a:p>
            <a:pPr marL="305435" indent="-305435" algn="just"/>
            <a:r>
              <a:rPr lang="es-EC">
                <a:ea typeface="+mn-lt"/>
                <a:cs typeface="+mn-lt"/>
              </a:rPr>
              <a:t>El diseño de un servicio basado en SOAP debe establecer un contrato formal para describir la interfaz que ofrece el servicio Web. </a:t>
            </a:r>
          </a:p>
          <a:p>
            <a:pPr marL="305435" indent="-305435" algn="just"/>
            <a:r>
              <a:rPr lang="es-EC">
                <a:ea typeface="+mn-lt"/>
                <a:cs typeface="+mn-lt"/>
              </a:rPr>
              <a:t>La generación de datos y valores en la facturación se realiza dinámicamente de tal manera que solo se muestran las localidades elegidas por el cliente.</a:t>
            </a:r>
          </a:p>
          <a:p>
            <a:pPr marL="305435" indent="-305435" algn="just"/>
            <a:r>
              <a:rPr lang="es-EC">
                <a:ea typeface="+mn-lt"/>
                <a:cs typeface="+mn-lt"/>
              </a:rPr>
              <a:t>WSDL puede utilizarse para describir los detalles del contrato, que pueden incluir mensajes, operaciones, </a:t>
            </a:r>
            <a:r>
              <a:rPr lang="es-EC" err="1">
                <a:ea typeface="+mn-lt"/>
                <a:cs typeface="+mn-lt"/>
              </a:rPr>
              <a:t>bindings</a:t>
            </a:r>
            <a:r>
              <a:rPr lang="es-EC">
                <a:ea typeface="+mn-lt"/>
                <a:cs typeface="+mn-lt"/>
              </a:rPr>
              <a:t>, y la localización del servicio Web.</a:t>
            </a:r>
          </a:p>
          <a:p>
            <a:pPr marL="305435" indent="-305435" algn="just"/>
            <a:r>
              <a:rPr lang="es-EC">
                <a:ea typeface="+mn-lt"/>
                <a:cs typeface="+mn-lt"/>
              </a:rPr>
              <a:t>Es importante agregar el código que se muestra en el desarrollo del cliente para obtener una lista de los datos que se encuentran registrados en cada una de las tablas. Esto permitirá devolver la interfaz de la aplicación con todos los registros almacenados en la base de datos.</a:t>
            </a:r>
          </a:p>
          <a:p>
            <a:pPr marL="305435" indent="-305435" algn="just"/>
            <a:r>
              <a:rPr lang="es-EC">
                <a:ea typeface="+mn-lt"/>
                <a:cs typeface="+mn-lt"/>
              </a:rPr>
              <a:t>Una vez creado el lado del servidor se procede a realizar la parte del cliente para empezar a consumir los servicios web SOAP.</a:t>
            </a:r>
          </a:p>
          <a:p>
            <a:pPr marL="305435" indent="-305435" algn="just"/>
            <a:r>
              <a:rPr lang="es-EC">
                <a:ea typeface="+mn-lt"/>
                <a:cs typeface="+mn-lt"/>
              </a:rPr>
              <a:t>Se puede establecer los clientes necesarios para que consuman los servicios web SOAP, que deben estar activos dentro del servidor</a:t>
            </a:r>
          </a:p>
          <a:p>
            <a:pPr marL="305435" indent="-305435" algn="just"/>
            <a:r>
              <a:rPr lang="es-EC">
                <a:ea typeface="+mn-lt"/>
                <a:cs typeface="+mn-lt"/>
              </a:rPr>
              <a:t>ro del servidor y estas pueden ser accedidas desde el cliente de forma directa y rápida.</a:t>
            </a:r>
            <a:endParaRPr lang="es-ES">
              <a:ea typeface="+mn-lt"/>
              <a:cs typeface="+mn-lt"/>
            </a:endParaRPr>
          </a:p>
          <a:p>
            <a:pPr marL="305435" indent="-305435" algn="just"/>
            <a:endParaRPr lang="es-EC">
              <a:ea typeface="+mn-lt"/>
              <a:cs typeface="+mn-lt"/>
            </a:endParaRPr>
          </a:p>
          <a:p>
            <a:pPr marL="305435" indent="-305435" algn="just"/>
            <a:endParaRPr lang="es-ES"/>
          </a:p>
        </p:txBody>
      </p:sp>
      <p:sp>
        <p:nvSpPr>
          <p:cNvPr id="7" name="CuadroTexto 6">
            <a:extLst>
              <a:ext uri="{FF2B5EF4-FFF2-40B4-BE49-F238E27FC236}">
                <a16:creationId xmlns:a16="http://schemas.microsoft.com/office/drawing/2014/main" id="{E7EB1A43-3CEC-4907-BA75-CA03EF11FF05}"/>
              </a:ext>
            </a:extLst>
          </p:cNvPr>
          <p:cNvSpPr txBox="1"/>
          <p:nvPr/>
        </p:nvSpPr>
        <p:spPr>
          <a:xfrm>
            <a:off x="11691891" y="6457890"/>
            <a:ext cx="500109"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C" sz="2000">
                <a:solidFill>
                  <a:prstClr val="white"/>
                </a:solidFill>
                <a:latin typeface="Gill Sans MT" panose="020B0502020104020203"/>
              </a:rPr>
              <a:t>17</a:t>
            </a:r>
            <a:endParaRPr kumimoji="0" lang="es-EC" sz="20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1" name="Rectángulo 10">
            <a:extLst>
              <a:ext uri="{FF2B5EF4-FFF2-40B4-BE49-F238E27FC236}">
                <a16:creationId xmlns:a16="http://schemas.microsoft.com/office/drawing/2014/main" id="{EDCBE34F-527E-45A2-98A1-AAD92056288E}"/>
              </a:ext>
            </a:extLst>
          </p:cNvPr>
          <p:cNvSpPr/>
          <p:nvPr/>
        </p:nvSpPr>
        <p:spPr>
          <a:xfrm>
            <a:off x="9383697" y="0"/>
            <a:ext cx="280830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ES">
                <a:solidFill>
                  <a:schemeClr val="bg1"/>
                </a:solidFill>
              </a:rPr>
              <a:t>MARCO TEÓRICO</a:t>
            </a:r>
          </a:p>
          <a:p>
            <a:r>
              <a:rPr lang="es-ES">
                <a:solidFill>
                  <a:schemeClr val="bg1"/>
                </a:solidFill>
              </a:rPr>
              <a:t>DESARROLLO</a:t>
            </a:r>
          </a:p>
          <a:p>
            <a:pPr lvl="1"/>
            <a:r>
              <a:rPr lang="es-ES">
                <a:solidFill>
                  <a:schemeClr val="bg1"/>
                </a:solidFill>
              </a:rPr>
              <a:t>OBJETIVO</a:t>
            </a:r>
          </a:p>
          <a:p>
            <a:pPr lvl="1"/>
            <a:r>
              <a:rPr lang="es-ES">
                <a:solidFill>
                  <a:schemeClr val="bg1"/>
                </a:solidFill>
              </a:rPr>
              <a:t>Diseño de la Base de Datos</a:t>
            </a:r>
          </a:p>
          <a:p>
            <a:pPr lvl="1"/>
            <a:r>
              <a:rPr lang="es-ES">
                <a:solidFill>
                  <a:schemeClr val="bg1"/>
                </a:solidFill>
              </a:rPr>
              <a:t>Creación de la Base de Datos</a:t>
            </a:r>
          </a:p>
          <a:p>
            <a:pPr lvl="1"/>
            <a:r>
              <a:rPr lang="es-ES">
                <a:solidFill>
                  <a:schemeClr val="bg1"/>
                </a:solidFill>
              </a:rPr>
              <a:t>Creación del proyecto</a:t>
            </a:r>
          </a:p>
          <a:p>
            <a:pPr lvl="1"/>
            <a:r>
              <a:rPr lang="es-ES">
                <a:solidFill>
                  <a:schemeClr val="bg1"/>
                </a:solidFill>
              </a:rPr>
              <a:t>Creación del cliente</a:t>
            </a:r>
          </a:p>
          <a:p>
            <a:r>
              <a:rPr lang="es-ES">
                <a:solidFill>
                  <a:srgbClr val="FFFF00"/>
                </a:solidFill>
              </a:rPr>
              <a:t>CONCLUSIONES</a:t>
            </a:r>
          </a:p>
          <a:p>
            <a:r>
              <a:rPr lang="es-ES">
                <a:solidFill>
                  <a:schemeClr val="bg1"/>
                </a:solidFill>
              </a:rPr>
              <a:t>RECOMENDACIONES</a:t>
            </a:r>
          </a:p>
          <a:p>
            <a:r>
              <a:rPr lang="es-ES">
                <a:solidFill>
                  <a:schemeClr val="bg1"/>
                </a:solidFill>
              </a:rPr>
              <a:t>BIBLIOGRAFÍA</a:t>
            </a:r>
          </a:p>
        </p:txBody>
      </p:sp>
      <p:sp>
        <p:nvSpPr>
          <p:cNvPr id="4" name="Marcador de número de diapositiva 3">
            <a:extLst>
              <a:ext uri="{FF2B5EF4-FFF2-40B4-BE49-F238E27FC236}">
                <a16:creationId xmlns:a16="http://schemas.microsoft.com/office/drawing/2014/main" id="{D2823200-0D60-4959-A68F-1D7295810C47}"/>
              </a:ext>
            </a:extLst>
          </p:cNvPr>
          <p:cNvSpPr>
            <a:spLocks noGrp="1"/>
          </p:cNvSpPr>
          <p:nvPr>
            <p:ph type="sldNum" sz="quarter" idx="12"/>
          </p:nvPr>
        </p:nvSpPr>
        <p:spPr/>
        <p:txBody>
          <a:bodyPr/>
          <a:lstStyle/>
          <a:p>
            <a:fld id="{D57F1E4F-1CFF-5643-939E-217C01CDF565}" type="slidenum">
              <a:rPr lang="en-US" dirty="0"/>
              <a:pPr/>
              <a:t>49</a:t>
            </a:fld>
            <a:endParaRPr lang="es-ES"/>
          </a:p>
        </p:txBody>
      </p:sp>
    </p:spTree>
    <p:extLst>
      <p:ext uri="{BB962C8B-B14F-4D97-AF65-F5344CB8AC3E}">
        <p14:creationId xmlns:p14="http://schemas.microsoft.com/office/powerpoint/2010/main" val="1013813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E15E636-2C9E-42CB-B482-436AA81BF9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7" descr="Icono&#10;&#10;Descripción generada automáticamente">
            <a:extLst>
              <a:ext uri="{FF2B5EF4-FFF2-40B4-BE49-F238E27FC236}">
                <a16:creationId xmlns:a16="http://schemas.microsoft.com/office/drawing/2014/main" id="{BEF28BB3-247D-4FF6-A9F2-68DA14A2ACEC}"/>
              </a:ext>
            </a:extLst>
          </p:cNvPr>
          <p:cNvPicPr>
            <a:picLocks noChangeAspect="1"/>
          </p:cNvPicPr>
          <p:nvPr/>
        </p:nvPicPr>
        <p:blipFill>
          <a:blip r:embed="rId2"/>
          <a:stretch>
            <a:fillRect/>
          </a:stretch>
        </p:blipFill>
        <p:spPr>
          <a:xfrm>
            <a:off x="3051503" y="418381"/>
            <a:ext cx="7253888" cy="5653373"/>
          </a:xfrm>
          <a:prstGeom prst="rect">
            <a:avLst/>
          </a:prstGeom>
        </p:spPr>
      </p:pic>
      <p:grpSp>
        <p:nvGrpSpPr>
          <p:cNvPr id="11" name="Group 10">
            <a:extLst>
              <a:ext uri="{FF2B5EF4-FFF2-40B4-BE49-F238E27FC236}">
                <a16:creationId xmlns:a16="http://schemas.microsoft.com/office/drawing/2014/main" id="{01D4AEDF-0CF9-4271-ABB7-3D3489BB42D0}"/>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12" name="Rectangle 11">
              <a:extLst>
                <a:ext uri="{FF2B5EF4-FFF2-40B4-BE49-F238E27FC236}">
                  <a16:creationId xmlns:a16="http://schemas.microsoft.com/office/drawing/2014/main" id="{55CA534D-375A-405E-B686-06B63E6630B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AA2342F7-EF54-4210-9029-E977C9D576C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3" name="Marcador de contenido 2">
            <a:extLst>
              <a:ext uri="{FF2B5EF4-FFF2-40B4-BE49-F238E27FC236}">
                <a16:creationId xmlns:a16="http://schemas.microsoft.com/office/drawing/2014/main" id="{44A90DC3-6F26-4315-9952-C954F3E74580}"/>
              </a:ext>
            </a:extLst>
          </p:cNvPr>
          <p:cNvSpPr>
            <a:spLocks noGrp="1"/>
          </p:cNvSpPr>
          <p:nvPr>
            <p:ph idx="1"/>
          </p:nvPr>
        </p:nvSpPr>
        <p:spPr>
          <a:xfrm>
            <a:off x="438068" y="1118177"/>
            <a:ext cx="3415074" cy="3564467"/>
          </a:xfrm>
        </p:spPr>
        <p:txBody>
          <a:bodyPr>
            <a:normAutofit/>
          </a:bodyPr>
          <a:lstStyle/>
          <a:p>
            <a:pPr marL="305435" indent="-305435"/>
            <a:r>
              <a:rPr lang="es-ES">
                <a:solidFill>
                  <a:schemeClr val="bg1"/>
                </a:solidFill>
              </a:rPr>
              <a:t>2.1	OBJETIVO</a:t>
            </a:r>
          </a:p>
          <a:p>
            <a:pPr marL="305435" indent="-305435"/>
            <a:endParaRPr lang="es-ES">
              <a:solidFill>
                <a:schemeClr val="bg1"/>
              </a:solidFill>
            </a:endParaRPr>
          </a:p>
          <a:p>
            <a:pPr marL="629920" lvl="1" indent="-305435"/>
            <a:r>
              <a:rPr lang="es-ES">
                <a:solidFill>
                  <a:schemeClr val="bg1"/>
                </a:solidFill>
              </a:rPr>
              <a:t>Implementar una aplicación que permita realizar el enlace de la base de datos para el sistema del banco Banquito mediante el desarrollo de servicios web usando SOAP.</a:t>
            </a:r>
          </a:p>
        </p:txBody>
      </p:sp>
      <p:sp>
        <p:nvSpPr>
          <p:cNvPr id="6" name="CuadroTexto 5">
            <a:extLst>
              <a:ext uri="{FF2B5EF4-FFF2-40B4-BE49-F238E27FC236}">
                <a16:creationId xmlns:a16="http://schemas.microsoft.com/office/drawing/2014/main" id="{CA168C48-474C-41EE-A06D-B90FAF991B53}"/>
              </a:ext>
            </a:extLst>
          </p:cNvPr>
          <p:cNvSpPr txBox="1"/>
          <p:nvPr/>
        </p:nvSpPr>
        <p:spPr>
          <a:xfrm>
            <a:off x="11817675" y="6457890"/>
            <a:ext cx="374325"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C" sz="2000" b="0" i="0" u="none" strike="noStrike" kern="1200" cap="none" spc="0" normalizeH="0" baseline="0" noProof="0">
                <a:ln>
                  <a:noFill/>
                </a:ln>
                <a:solidFill>
                  <a:prstClr val="white"/>
                </a:solidFill>
                <a:effectLst/>
                <a:uLnTx/>
                <a:uFillTx/>
                <a:latin typeface="Gill Sans MT" panose="020B0502020104020203"/>
                <a:ea typeface="+mn-ea"/>
                <a:cs typeface="+mn-cs"/>
              </a:rPr>
              <a:t>6</a:t>
            </a:r>
          </a:p>
        </p:txBody>
      </p:sp>
      <p:sp>
        <p:nvSpPr>
          <p:cNvPr id="2" name="Rectángulo 1">
            <a:extLst>
              <a:ext uri="{FF2B5EF4-FFF2-40B4-BE49-F238E27FC236}">
                <a16:creationId xmlns:a16="http://schemas.microsoft.com/office/drawing/2014/main" id="{EE8C57FF-9F83-42F9-A53B-2E36C85CD1EC}"/>
              </a:ext>
            </a:extLst>
          </p:cNvPr>
          <p:cNvSpPr/>
          <p:nvPr/>
        </p:nvSpPr>
        <p:spPr>
          <a:xfrm>
            <a:off x="9383697" y="0"/>
            <a:ext cx="280830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ES">
                <a:solidFill>
                  <a:schemeClr val="bg1"/>
                </a:solidFill>
              </a:rPr>
              <a:t>MARCO TEÓRICO</a:t>
            </a:r>
          </a:p>
          <a:p>
            <a:r>
              <a:rPr lang="es-ES">
                <a:solidFill>
                  <a:srgbClr val="FFFF00"/>
                </a:solidFill>
              </a:rPr>
              <a:t>DESARROLLO</a:t>
            </a:r>
          </a:p>
          <a:p>
            <a:pPr lvl="1"/>
            <a:r>
              <a:rPr lang="es-ES">
                <a:solidFill>
                  <a:srgbClr val="FFFF00"/>
                </a:solidFill>
              </a:rPr>
              <a:t>OBJETIVO</a:t>
            </a:r>
          </a:p>
          <a:p>
            <a:pPr lvl="1"/>
            <a:r>
              <a:rPr lang="es-ES">
                <a:solidFill>
                  <a:schemeClr val="bg1"/>
                </a:solidFill>
              </a:rPr>
              <a:t>Diseño de la Base de Datos</a:t>
            </a:r>
          </a:p>
          <a:p>
            <a:pPr lvl="1"/>
            <a:r>
              <a:rPr lang="es-ES">
                <a:solidFill>
                  <a:schemeClr val="bg1"/>
                </a:solidFill>
              </a:rPr>
              <a:t>Creación de la Base de Datos</a:t>
            </a:r>
          </a:p>
          <a:p>
            <a:pPr lvl="1"/>
            <a:r>
              <a:rPr lang="es-ES">
                <a:solidFill>
                  <a:schemeClr val="bg1"/>
                </a:solidFill>
              </a:rPr>
              <a:t>Creación del proyecto</a:t>
            </a:r>
          </a:p>
          <a:p>
            <a:pPr lvl="1"/>
            <a:r>
              <a:rPr lang="es-ES">
                <a:solidFill>
                  <a:schemeClr val="bg1"/>
                </a:solidFill>
              </a:rPr>
              <a:t>Creación del cliente</a:t>
            </a:r>
          </a:p>
          <a:p>
            <a:r>
              <a:rPr lang="es-ES">
                <a:solidFill>
                  <a:schemeClr val="bg1"/>
                </a:solidFill>
              </a:rPr>
              <a:t>CONCLUSIONES</a:t>
            </a:r>
          </a:p>
          <a:p>
            <a:r>
              <a:rPr lang="es-ES">
                <a:solidFill>
                  <a:schemeClr val="bg1"/>
                </a:solidFill>
              </a:rPr>
              <a:t>RECOMENDACIONES</a:t>
            </a:r>
          </a:p>
          <a:p>
            <a:r>
              <a:rPr lang="es-ES">
                <a:solidFill>
                  <a:schemeClr val="bg1"/>
                </a:solidFill>
              </a:rPr>
              <a:t>BIBLIOGRAFÍA</a:t>
            </a:r>
          </a:p>
        </p:txBody>
      </p:sp>
      <p:sp>
        <p:nvSpPr>
          <p:cNvPr id="4" name="Marcador de número de diapositiva 3">
            <a:extLst>
              <a:ext uri="{FF2B5EF4-FFF2-40B4-BE49-F238E27FC236}">
                <a16:creationId xmlns:a16="http://schemas.microsoft.com/office/drawing/2014/main" id="{A94BA945-58D8-47FC-A9D8-12712A71AEC8}"/>
              </a:ext>
            </a:extLst>
          </p:cNvPr>
          <p:cNvSpPr>
            <a:spLocks noGrp="1"/>
          </p:cNvSpPr>
          <p:nvPr>
            <p:ph type="sldNum" sz="quarter" idx="12"/>
          </p:nvPr>
        </p:nvSpPr>
        <p:spPr/>
        <p:txBody>
          <a:bodyPr/>
          <a:lstStyle/>
          <a:p>
            <a:fld id="{D57F1E4F-1CFF-5643-939E-217C01CDF565}" type="slidenum">
              <a:rPr lang="en-US" dirty="0"/>
              <a:pPr/>
              <a:t>5</a:t>
            </a:fld>
            <a:endParaRPr lang="es-ES"/>
          </a:p>
        </p:txBody>
      </p:sp>
    </p:spTree>
    <p:extLst>
      <p:ext uri="{BB962C8B-B14F-4D97-AF65-F5344CB8AC3E}">
        <p14:creationId xmlns:p14="http://schemas.microsoft.com/office/powerpoint/2010/main" val="26905349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3B8F8B-8B5A-4EA8-AC06-CFD10CB2A4A6}"/>
              </a:ext>
            </a:extLst>
          </p:cNvPr>
          <p:cNvSpPr>
            <a:spLocks noGrp="1"/>
          </p:cNvSpPr>
          <p:nvPr>
            <p:ph type="title"/>
          </p:nvPr>
        </p:nvSpPr>
        <p:spPr/>
        <p:txBody>
          <a:bodyPr/>
          <a:lstStyle/>
          <a:p>
            <a:r>
              <a:rPr lang="es-ES"/>
              <a:t>Recomendaciones</a:t>
            </a:r>
          </a:p>
        </p:txBody>
      </p:sp>
      <p:sp>
        <p:nvSpPr>
          <p:cNvPr id="3" name="Marcador de contenido 2">
            <a:extLst>
              <a:ext uri="{FF2B5EF4-FFF2-40B4-BE49-F238E27FC236}">
                <a16:creationId xmlns:a16="http://schemas.microsoft.com/office/drawing/2014/main" id="{26DE1F2B-DC35-471E-AAB9-25C764A260C6}"/>
              </a:ext>
            </a:extLst>
          </p:cNvPr>
          <p:cNvSpPr>
            <a:spLocks noGrp="1"/>
          </p:cNvSpPr>
          <p:nvPr>
            <p:ph idx="1"/>
          </p:nvPr>
        </p:nvSpPr>
        <p:spPr>
          <a:xfrm>
            <a:off x="581192" y="2180496"/>
            <a:ext cx="8585465" cy="5331699"/>
          </a:xfrm>
        </p:spPr>
        <p:txBody>
          <a:bodyPr/>
          <a:lstStyle/>
          <a:p>
            <a:pPr marL="305435" indent="-305435" algn="just"/>
            <a:r>
              <a:rPr lang="es-EC">
                <a:ea typeface="+mn-lt"/>
                <a:cs typeface="+mn-lt"/>
              </a:rPr>
              <a:t>Llamar los servicios con el nombre de la función para la que fueron desarrolladas para poder acceder a cada una de ellas y obtener los resultados esperados.</a:t>
            </a:r>
          </a:p>
          <a:p>
            <a:pPr marL="305435" indent="-305435" algn="just"/>
            <a:r>
              <a:rPr lang="es-EC">
                <a:ea typeface="+mn-lt"/>
                <a:cs typeface="+mn-lt"/>
              </a:rPr>
              <a:t>Estructurar de manera clara la base de datos, ya que esta es el punto de partida y la base fundamental para crear las clases entidades dentro del proyecto web.</a:t>
            </a:r>
          </a:p>
          <a:p>
            <a:pPr marL="305435" indent="-305435" algn="just"/>
            <a:r>
              <a:rPr lang="es-EC">
                <a:ea typeface="+mn-lt"/>
                <a:cs typeface="+mn-lt"/>
              </a:rPr>
              <a:t>Es recomendable un servicio web para cada tipo de operación que se ejecuta en los clientes.</a:t>
            </a:r>
          </a:p>
          <a:p>
            <a:pPr marL="305435" indent="-305435" algn="just"/>
            <a:r>
              <a:rPr lang="es-EC">
                <a:ea typeface="+mn-lt"/>
                <a:cs typeface="+mn-lt"/>
              </a:rPr>
              <a:t>Utilizar las herramientas software que se detallan en el presente informe para evitar errores en lo referente a librerías o manejo de versiones.</a:t>
            </a:r>
          </a:p>
          <a:p>
            <a:pPr marL="305435" indent="-305435" algn="just"/>
            <a:endParaRPr lang="es-EC">
              <a:ea typeface="+mn-lt"/>
              <a:cs typeface="+mn-lt"/>
            </a:endParaRPr>
          </a:p>
          <a:p>
            <a:pPr marL="305435" indent="-305435" algn="just"/>
            <a:endParaRPr lang="es-EC">
              <a:ea typeface="+mn-lt"/>
              <a:cs typeface="+mn-lt"/>
            </a:endParaRPr>
          </a:p>
          <a:p>
            <a:pPr marL="305435" indent="-305435"/>
            <a:endParaRPr lang="es-ES"/>
          </a:p>
        </p:txBody>
      </p:sp>
      <p:sp>
        <p:nvSpPr>
          <p:cNvPr id="5" name="Rectángulo 4">
            <a:extLst>
              <a:ext uri="{FF2B5EF4-FFF2-40B4-BE49-F238E27FC236}">
                <a16:creationId xmlns:a16="http://schemas.microsoft.com/office/drawing/2014/main" id="{883D6DEF-6DC6-4612-BA4E-99A56A6F315C}"/>
              </a:ext>
            </a:extLst>
          </p:cNvPr>
          <p:cNvSpPr/>
          <p:nvPr/>
        </p:nvSpPr>
        <p:spPr>
          <a:xfrm>
            <a:off x="9383697" y="0"/>
            <a:ext cx="280830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ES">
                <a:solidFill>
                  <a:schemeClr val="bg1"/>
                </a:solidFill>
              </a:rPr>
              <a:t>MARCO TEÓRICO</a:t>
            </a:r>
          </a:p>
          <a:p>
            <a:r>
              <a:rPr lang="es-ES">
                <a:solidFill>
                  <a:schemeClr val="bg1"/>
                </a:solidFill>
              </a:rPr>
              <a:t>DESARROLLO</a:t>
            </a:r>
          </a:p>
          <a:p>
            <a:pPr lvl="1"/>
            <a:r>
              <a:rPr lang="es-ES">
                <a:solidFill>
                  <a:schemeClr val="bg1"/>
                </a:solidFill>
              </a:rPr>
              <a:t>OBJETIVO</a:t>
            </a:r>
          </a:p>
          <a:p>
            <a:pPr lvl="1"/>
            <a:r>
              <a:rPr lang="es-ES">
                <a:solidFill>
                  <a:schemeClr val="bg1"/>
                </a:solidFill>
              </a:rPr>
              <a:t>Diseño de la Base de Datos</a:t>
            </a:r>
          </a:p>
          <a:p>
            <a:pPr lvl="1"/>
            <a:r>
              <a:rPr lang="es-ES">
                <a:solidFill>
                  <a:schemeClr val="bg1"/>
                </a:solidFill>
              </a:rPr>
              <a:t>Creación de la Base de Datos</a:t>
            </a:r>
          </a:p>
          <a:p>
            <a:pPr lvl="1"/>
            <a:r>
              <a:rPr lang="es-ES">
                <a:solidFill>
                  <a:schemeClr val="bg1"/>
                </a:solidFill>
              </a:rPr>
              <a:t>Creación del proyecto</a:t>
            </a:r>
          </a:p>
          <a:p>
            <a:pPr lvl="1"/>
            <a:r>
              <a:rPr lang="es-ES">
                <a:solidFill>
                  <a:schemeClr val="bg1"/>
                </a:solidFill>
              </a:rPr>
              <a:t>Creación del cliente</a:t>
            </a:r>
          </a:p>
          <a:p>
            <a:r>
              <a:rPr lang="es-ES">
                <a:solidFill>
                  <a:schemeClr val="bg1"/>
                </a:solidFill>
              </a:rPr>
              <a:t>CONCLUSIONES</a:t>
            </a:r>
          </a:p>
          <a:p>
            <a:r>
              <a:rPr lang="es-ES">
                <a:solidFill>
                  <a:srgbClr val="FFFF00"/>
                </a:solidFill>
              </a:rPr>
              <a:t>RECOMENDACIONES</a:t>
            </a:r>
          </a:p>
          <a:p>
            <a:r>
              <a:rPr lang="es-ES">
                <a:solidFill>
                  <a:schemeClr val="bg1"/>
                </a:solidFill>
              </a:rPr>
              <a:t>BIBLIOGRAFÍA</a:t>
            </a:r>
          </a:p>
        </p:txBody>
      </p:sp>
      <p:sp>
        <p:nvSpPr>
          <p:cNvPr id="4" name="Marcador de número de diapositiva 3">
            <a:extLst>
              <a:ext uri="{FF2B5EF4-FFF2-40B4-BE49-F238E27FC236}">
                <a16:creationId xmlns:a16="http://schemas.microsoft.com/office/drawing/2014/main" id="{57615ED9-A8C6-4B0D-A57C-ADF833A2417A}"/>
              </a:ext>
            </a:extLst>
          </p:cNvPr>
          <p:cNvSpPr>
            <a:spLocks noGrp="1"/>
          </p:cNvSpPr>
          <p:nvPr>
            <p:ph type="sldNum" sz="quarter" idx="12"/>
          </p:nvPr>
        </p:nvSpPr>
        <p:spPr/>
        <p:txBody>
          <a:bodyPr/>
          <a:lstStyle/>
          <a:p>
            <a:fld id="{D57F1E4F-1CFF-5643-939E-217C01CDF565}" type="slidenum">
              <a:rPr lang="en-US" dirty="0"/>
              <a:pPr/>
              <a:t>50</a:t>
            </a:fld>
            <a:endParaRPr lang="es-ES"/>
          </a:p>
        </p:txBody>
      </p:sp>
    </p:spTree>
    <p:extLst>
      <p:ext uri="{BB962C8B-B14F-4D97-AF65-F5344CB8AC3E}">
        <p14:creationId xmlns:p14="http://schemas.microsoft.com/office/powerpoint/2010/main" val="283494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0989-CA87-4621-A0C3-233A33CC6B1C}"/>
              </a:ext>
            </a:extLst>
          </p:cNvPr>
          <p:cNvSpPr>
            <a:spLocks noGrp="1"/>
          </p:cNvSpPr>
          <p:nvPr>
            <p:ph type="title"/>
          </p:nvPr>
        </p:nvSpPr>
        <p:spPr/>
        <p:txBody>
          <a:bodyPr/>
          <a:lstStyle/>
          <a:p>
            <a:r>
              <a:rPr lang="es-ES"/>
              <a:t>Bibliografía</a:t>
            </a:r>
          </a:p>
        </p:txBody>
      </p:sp>
      <p:sp>
        <p:nvSpPr>
          <p:cNvPr id="3" name="Marcador de contenido 2">
            <a:extLst>
              <a:ext uri="{FF2B5EF4-FFF2-40B4-BE49-F238E27FC236}">
                <a16:creationId xmlns:a16="http://schemas.microsoft.com/office/drawing/2014/main" id="{DB0FD96C-3240-4673-A01D-AB9F82CF6BCE}"/>
              </a:ext>
            </a:extLst>
          </p:cNvPr>
          <p:cNvSpPr>
            <a:spLocks noGrp="1"/>
          </p:cNvSpPr>
          <p:nvPr>
            <p:ph idx="1"/>
          </p:nvPr>
        </p:nvSpPr>
        <p:spPr>
          <a:xfrm>
            <a:off x="581193" y="2439289"/>
            <a:ext cx="8571686" cy="5001019"/>
          </a:xfrm>
        </p:spPr>
        <p:txBody>
          <a:bodyPr>
            <a:normAutofit lnSpcReduction="10000"/>
          </a:bodyPr>
          <a:lstStyle/>
          <a:p>
            <a:pPr marL="305435" indent="-305435"/>
            <a:r>
              <a:rPr lang="es-EC">
                <a:ea typeface="+mn-lt"/>
                <a:cs typeface="+mn-lt"/>
                <a:hlinkClick r:id="rId2"/>
              </a:rPr>
              <a:t>http://www.jtech.ua.es/j2ee/publico/servc-web-2012-13/sesion01-apuntes.html</a:t>
            </a:r>
            <a:endParaRPr lang="es-EC">
              <a:ea typeface="+mn-lt"/>
              <a:cs typeface="+mn-lt"/>
            </a:endParaRPr>
          </a:p>
          <a:p>
            <a:pPr marL="305435" indent="-305435"/>
            <a:r>
              <a:rPr lang="es-EC">
                <a:ea typeface="+mn-lt"/>
                <a:cs typeface="+mn-lt"/>
                <a:hlinkClick r:id="rId3"/>
              </a:rPr>
              <a:t>https://www.oscarblancarteblog.com/2017/03/06/soap-vs-rest-2/</a:t>
            </a:r>
            <a:endParaRPr lang="es-EC">
              <a:ea typeface="+mn-lt"/>
              <a:cs typeface="+mn-lt"/>
            </a:endParaRPr>
          </a:p>
          <a:p>
            <a:pPr marL="305435" indent="-305435"/>
            <a:r>
              <a:rPr lang="es-EC">
                <a:ea typeface="+mn-lt"/>
                <a:cs typeface="+mn-lt"/>
                <a:hlinkClick r:id="rId4"/>
              </a:rPr>
              <a:t>https://drive.google.com/drive/folders/1xJuDUrSHsC_YKsmO3lB27IdC93PLdMlp</a:t>
            </a:r>
            <a:endParaRPr lang="es-EC">
              <a:ea typeface="+mn-lt"/>
              <a:cs typeface="+mn-lt"/>
            </a:endParaRPr>
          </a:p>
          <a:p>
            <a:pPr marL="305435" indent="-305435"/>
            <a:r>
              <a:rPr lang="es-EC">
                <a:ea typeface="+mn-lt"/>
                <a:cs typeface="+mn-lt"/>
              </a:rPr>
              <a:t>MIS.MDU.CCNA.CCIA., I. E. (2018). Ejemplo Práctico de SOAP. Quito</a:t>
            </a:r>
          </a:p>
          <a:p>
            <a:pPr marL="305435" indent="-305435"/>
            <a:r>
              <a:rPr lang="es-EC">
                <a:ea typeface="+mn-lt"/>
                <a:cs typeface="+mn-lt"/>
              </a:rPr>
              <a:t>PERES, R. (19 de Septiembre de 2017). </a:t>
            </a:r>
            <a:r>
              <a:rPr lang="es-EC" err="1">
                <a:ea typeface="+mn-lt"/>
                <a:cs typeface="+mn-lt"/>
              </a:rPr>
              <a:t>stackify</a:t>
            </a:r>
            <a:r>
              <a:rPr lang="es-EC">
                <a:ea typeface="+mn-lt"/>
                <a:cs typeface="+mn-lt"/>
              </a:rPr>
              <a:t>. Obtenido de </a:t>
            </a:r>
            <a:r>
              <a:rPr lang="es-EC">
                <a:ea typeface="+mn-lt"/>
                <a:cs typeface="+mn-lt"/>
                <a:hlinkClick r:id="rId5"/>
              </a:rPr>
              <a:t>https://stackify.com/soap-net-core/</a:t>
            </a:r>
            <a:endParaRPr lang="es-EC">
              <a:ea typeface="+mn-lt"/>
              <a:cs typeface="+mn-lt"/>
            </a:endParaRPr>
          </a:p>
          <a:p>
            <a:pPr marL="305435" indent="-305435"/>
            <a:r>
              <a:rPr lang="en-US">
                <a:ea typeface="+mn-lt"/>
                <a:cs typeface="+mn-lt"/>
              </a:rPr>
              <a:t>How to Perform SOAP Requests With Node.js. (2019). Medium. Retrieved 9 November 2019, from </a:t>
            </a:r>
            <a:r>
              <a:rPr lang="en-US">
                <a:ea typeface="+mn-lt"/>
                <a:cs typeface="+mn-lt"/>
                <a:hlinkClick r:id="rId6"/>
              </a:rPr>
              <a:t>https://medium.com/better-programming/how-to-perform-soap-requests-with-node-js-4a9627070eb6</a:t>
            </a:r>
            <a:r>
              <a:rPr lang="en-US">
                <a:ea typeface="+mn-lt"/>
                <a:cs typeface="+mn-lt"/>
              </a:rPr>
              <a:t>.</a:t>
            </a:r>
            <a:endParaRPr lang="es-EC">
              <a:ea typeface="+mn-lt"/>
              <a:cs typeface="+mn-lt"/>
            </a:endParaRPr>
          </a:p>
          <a:p>
            <a:pPr marL="305435" indent="-305435"/>
            <a:r>
              <a:rPr lang="en-US">
                <a:ea typeface="+mn-lt"/>
                <a:cs typeface="+mn-lt"/>
              </a:rPr>
              <a:t>Step-by-step SOAP web services example in Java using Eclipse. (2019). Theserverside.com. Retrieved 9 November 2019, from </a:t>
            </a:r>
            <a:r>
              <a:rPr lang="en-US">
                <a:ea typeface="+mn-lt"/>
                <a:cs typeface="+mn-lt"/>
                <a:hlinkClick r:id="rId7"/>
              </a:rPr>
              <a:t>https://www.theserverside.com/video/Step-by-step-SOAP-web-services-example-in-Java-using-Eclipse</a:t>
            </a:r>
            <a:r>
              <a:rPr lang="en-US">
                <a:ea typeface="+mn-lt"/>
                <a:cs typeface="+mn-lt"/>
              </a:rPr>
              <a:t>.</a:t>
            </a:r>
            <a:endParaRPr lang="es-EC">
              <a:ea typeface="+mn-lt"/>
              <a:cs typeface="+mn-lt"/>
            </a:endParaRPr>
          </a:p>
          <a:p>
            <a:pPr marL="305435" indent="-305435"/>
            <a:r>
              <a:rPr lang="es-EC">
                <a:ea typeface="+mn-lt"/>
                <a:cs typeface="+mn-lt"/>
              </a:rPr>
              <a:t>Documentación recolectada y brindada por el Ingeniero Master Monster (</a:t>
            </a:r>
            <a:r>
              <a:rPr lang="es-EC" err="1">
                <a:ea typeface="+mn-lt"/>
                <a:cs typeface="+mn-lt"/>
              </a:rPr>
              <a:t>Ing.Mauricio</a:t>
            </a:r>
            <a:r>
              <a:rPr lang="es-EC">
                <a:ea typeface="+mn-lt"/>
                <a:cs typeface="+mn-lt"/>
              </a:rPr>
              <a:t> Campaña).</a:t>
            </a:r>
          </a:p>
          <a:p>
            <a:pPr marL="305435" indent="-305435"/>
            <a:endParaRPr lang="es-EC">
              <a:ea typeface="+mn-lt"/>
              <a:cs typeface="+mn-lt"/>
            </a:endParaRPr>
          </a:p>
          <a:p>
            <a:pPr marL="305435" indent="-305435">
              <a:lnSpc>
                <a:spcPct val="114999"/>
              </a:lnSpc>
              <a:spcAft>
                <a:spcPts val="1000"/>
              </a:spcAft>
            </a:pPr>
            <a:endParaRPr lang="es-ES" sz="1800">
              <a:effectLst/>
              <a:latin typeface="Arial"/>
              <a:ea typeface="Calibri" panose="020F0502020204030204" pitchFamily="34" charset="0"/>
              <a:cs typeface="Times New Roman" panose="02020603050405020304" pitchFamily="18" charset="0"/>
            </a:endParaRPr>
          </a:p>
        </p:txBody>
      </p:sp>
      <p:sp>
        <p:nvSpPr>
          <p:cNvPr id="5" name="Rectángulo 4">
            <a:extLst>
              <a:ext uri="{FF2B5EF4-FFF2-40B4-BE49-F238E27FC236}">
                <a16:creationId xmlns:a16="http://schemas.microsoft.com/office/drawing/2014/main" id="{1C9745E7-07CB-4EAD-AB25-DF4CD32FFD3F}"/>
              </a:ext>
            </a:extLst>
          </p:cNvPr>
          <p:cNvSpPr/>
          <p:nvPr/>
        </p:nvSpPr>
        <p:spPr>
          <a:xfrm>
            <a:off x="9383697" y="0"/>
            <a:ext cx="280830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ES">
                <a:solidFill>
                  <a:schemeClr val="bg1"/>
                </a:solidFill>
              </a:rPr>
              <a:t>MARCO TEÓRICO</a:t>
            </a:r>
          </a:p>
          <a:p>
            <a:r>
              <a:rPr lang="es-ES">
                <a:solidFill>
                  <a:schemeClr val="bg1"/>
                </a:solidFill>
              </a:rPr>
              <a:t>DESARROLLO</a:t>
            </a:r>
          </a:p>
          <a:p>
            <a:pPr lvl="1"/>
            <a:r>
              <a:rPr lang="es-ES">
                <a:solidFill>
                  <a:schemeClr val="bg1"/>
                </a:solidFill>
              </a:rPr>
              <a:t>OBJETIVO</a:t>
            </a:r>
          </a:p>
          <a:p>
            <a:pPr lvl="1"/>
            <a:r>
              <a:rPr lang="es-ES">
                <a:solidFill>
                  <a:schemeClr val="bg1"/>
                </a:solidFill>
              </a:rPr>
              <a:t>Diseño de la Base de Datos</a:t>
            </a:r>
          </a:p>
          <a:p>
            <a:pPr lvl="1"/>
            <a:r>
              <a:rPr lang="es-ES">
                <a:solidFill>
                  <a:schemeClr val="bg1"/>
                </a:solidFill>
              </a:rPr>
              <a:t>Creación de la Base de Datos</a:t>
            </a:r>
          </a:p>
          <a:p>
            <a:pPr lvl="1"/>
            <a:r>
              <a:rPr lang="es-ES">
                <a:solidFill>
                  <a:schemeClr val="bg1"/>
                </a:solidFill>
              </a:rPr>
              <a:t>Creación del proyecto</a:t>
            </a:r>
          </a:p>
          <a:p>
            <a:pPr lvl="1"/>
            <a:r>
              <a:rPr lang="es-ES">
                <a:solidFill>
                  <a:schemeClr val="bg1"/>
                </a:solidFill>
              </a:rPr>
              <a:t>Creación del cliente</a:t>
            </a:r>
          </a:p>
          <a:p>
            <a:r>
              <a:rPr lang="es-ES">
                <a:solidFill>
                  <a:schemeClr val="bg1"/>
                </a:solidFill>
              </a:rPr>
              <a:t>CONCLUSIONES</a:t>
            </a:r>
          </a:p>
          <a:p>
            <a:r>
              <a:rPr lang="es-ES">
                <a:solidFill>
                  <a:schemeClr val="bg1"/>
                </a:solidFill>
              </a:rPr>
              <a:t>RECOMENDACIONES</a:t>
            </a:r>
          </a:p>
          <a:p>
            <a:r>
              <a:rPr lang="es-ES">
                <a:solidFill>
                  <a:srgbClr val="FFFF00"/>
                </a:solidFill>
              </a:rPr>
              <a:t>BIBLIOGRAFÍA</a:t>
            </a:r>
          </a:p>
        </p:txBody>
      </p:sp>
      <p:sp>
        <p:nvSpPr>
          <p:cNvPr id="4" name="Marcador de número de diapositiva 3">
            <a:extLst>
              <a:ext uri="{FF2B5EF4-FFF2-40B4-BE49-F238E27FC236}">
                <a16:creationId xmlns:a16="http://schemas.microsoft.com/office/drawing/2014/main" id="{2391C124-893E-414A-83C6-603CF285C321}"/>
              </a:ext>
            </a:extLst>
          </p:cNvPr>
          <p:cNvSpPr>
            <a:spLocks noGrp="1"/>
          </p:cNvSpPr>
          <p:nvPr>
            <p:ph type="sldNum" sz="quarter" idx="12"/>
          </p:nvPr>
        </p:nvSpPr>
        <p:spPr/>
        <p:txBody>
          <a:bodyPr/>
          <a:lstStyle/>
          <a:p>
            <a:fld id="{D57F1E4F-1CFF-5643-939E-217C01CDF565}" type="slidenum">
              <a:rPr lang="en-US" dirty="0"/>
              <a:pPr/>
              <a:t>51</a:t>
            </a:fld>
            <a:endParaRPr lang="es-ES"/>
          </a:p>
        </p:txBody>
      </p:sp>
    </p:spTree>
    <p:extLst>
      <p:ext uri="{BB962C8B-B14F-4D97-AF65-F5344CB8AC3E}">
        <p14:creationId xmlns:p14="http://schemas.microsoft.com/office/powerpoint/2010/main" val="3514226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23A037-7013-476F-8EDD-A9A71B14D172}"/>
              </a:ext>
            </a:extLst>
          </p:cNvPr>
          <p:cNvSpPr>
            <a:spLocks noGrp="1"/>
          </p:cNvSpPr>
          <p:nvPr>
            <p:ph type="title"/>
          </p:nvPr>
        </p:nvSpPr>
        <p:spPr/>
        <p:txBody>
          <a:bodyPr/>
          <a:lstStyle/>
          <a:p>
            <a:r>
              <a:rPr lang="es-ES"/>
              <a:t>Descripción del proyecto</a:t>
            </a:r>
          </a:p>
        </p:txBody>
      </p:sp>
      <p:sp>
        <p:nvSpPr>
          <p:cNvPr id="3" name="Marcador de contenido 2">
            <a:extLst>
              <a:ext uri="{FF2B5EF4-FFF2-40B4-BE49-F238E27FC236}">
                <a16:creationId xmlns:a16="http://schemas.microsoft.com/office/drawing/2014/main" id="{B09D601E-D8AB-48C7-B079-6B498436755D}"/>
              </a:ext>
            </a:extLst>
          </p:cNvPr>
          <p:cNvSpPr>
            <a:spLocks noGrp="1"/>
          </p:cNvSpPr>
          <p:nvPr>
            <p:ph idx="1"/>
          </p:nvPr>
        </p:nvSpPr>
        <p:spPr>
          <a:xfrm>
            <a:off x="581192" y="2180496"/>
            <a:ext cx="9340362" cy="3678303"/>
          </a:xfrm>
        </p:spPr>
        <p:txBody>
          <a:bodyPr>
            <a:normAutofit/>
          </a:bodyPr>
          <a:lstStyle/>
          <a:p>
            <a:pPr marL="305435" indent="-305435"/>
            <a:r>
              <a:rPr lang="es-ES" sz="2800"/>
              <a:t>El siguiente proyecto representa ciertos servicios que se tiene en un banco, el cual se lo ha denominado Banco Monster, se realizarán diferentes actividades como:</a:t>
            </a:r>
          </a:p>
          <a:p>
            <a:pPr marL="629920" lvl="1" indent="-305435"/>
            <a:r>
              <a:rPr lang="es-ES" sz="2400"/>
              <a:t>Generación de usuarios</a:t>
            </a:r>
          </a:p>
          <a:p>
            <a:pPr marL="629920" lvl="1" indent="-305435"/>
            <a:r>
              <a:rPr lang="es-ES" sz="2400"/>
              <a:t>Transferencias</a:t>
            </a:r>
          </a:p>
          <a:p>
            <a:pPr marL="629920" lvl="1" indent="-305435"/>
            <a:r>
              <a:rPr lang="es-ES" sz="2400"/>
              <a:t>Validación de saldos</a:t>
            </a:r>
          </a:p>
          <a:p>
            <a:pPr marL="629920" lvl="1" indent="-305435"/>
            <a:r>
              <a:rPr lang="es-ES" sz="2400"/>
              <a:t>Creación de múltiples cuentas</a:t>
            </a:r>
          </a:p>
        </p:txBody>
      </p:sp>
      <p:sp>
        <p:nvSpPr>
          <p:cNvPr id="4" name="Rectángulo 3">
            <a:extLst>
              <a:ext uri="{FF2B5EF4-FFF2-40B4-BE49-F238E27FC236}">
                <a16:creationId xmlns:a16="http://schemas.microsoft.com/office/drawing/2014/main" id="{F2AA2C0B-AD75-4A30-AABC-F032D16587B1}"/>
              </a:ext>
            </a:extLst>
          </p:cNvPr>
          <p:cNvSpPr/>
          <p:nvPr/>
        </p:nvSpPr>
        <p:spPr>
          <a:xfrm>
            <a:off x="9383697" y="0"/>
            <a:ext cx="280830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ES">
                <a:solidFill>
                  <a:schemeClr val="bg1"/>
                </a:solidFill>
              </a:rPr>
              <a:t>MARCO TEÓRICO</a:t>
            </a:r>
          </a:p>
          <a:p>
            <a:r>
              <a:rPr lang="es-ES">
                <a:solidFill>
                  <a:srgbClr val="FFFF00"/>
                </a:solidFill>
              </a:rPr>
              <a:t>DESARROLLO</a:t>
            </a:r>
          </a:p>
          <a:p>
            <a:pPr lvl="1"/>
            <a:r>
              <a:rPr lang="es-ES">
                <a:solidFill>
                  <a:schemeClr val="bg1"/>
                </a:solidFill>
              </a:rPr>
              <a:t>OBJETIVO</a:t>
            </a:r>
          </a:p>
          <a:p>
            <a:pPr lvl="1"/>
            <a:r>
              <a:rPr lang="es-ES">
                <a:solidFill>
                  <a:schemeClr val="bg1"/>
                </a:solidFill>
              </a:rPr>
              <a:t>Diseño de la Base de Datos</a:t>
            </a:r>
          </a:p>
          <a:p>
            <a:pPr lvl="1"/>
            <a:r>
              <a:rPr lang="es-ES">
                <a:solidFill>
                  <a:schemeClr val="bg1"/>
                </a:solidFill>
              </a:rPr>
              <a:t>Creación de la Base de Datos</a:t>
            </a:r>
          </a:p>
          <a:p>
            <a:pPr lvl="1"/>
            <a:r>
              <a:rPr lang="es-ES">
                <a:solidFill>
                  <a:schemeClr val="bg1"/>
                </a:solidFill>
              </a:rPr>
              <a:t>Creación del proyecto</a:t>
            </a:r>
          </a:p>
          <a:p>
            <a:pPr lvl="1"/>
            <a:r>
              <a:rPr lang="es-ES">
                <a:solidFill>
                  <a:schemeClr val="bg1"/>
                </a:solidFill>
              </a:rPr>
              <a:t>Creación del cliente</a:t>
            </a:r>
          </a:p>
          <a:p>
            <a:r>
              <a:rPr lang="es-ES">
                <a:solidFill>
                  <a:schemeClr val="bg1"/>
                </a:solidFill>
              </a:rPr>
              <a:t>CONCLUSIONES</a:t>
            </a:r>
          </a:p>
          <a:p>
            <a:r>
              <a:rPr lang="es-ES">
                <a:solidFill>
                  <a:schemeClr val="bg1"/>
                </a:solidFill>
              </a:rPr>
              <a:t>RECOMENDACIONES</a:t>
            </a:r>
          </a:p>
          <a:p>
            <a:r>
              <a:rPr lang="es-ES">
                <a:solidFill>
                  <a:schemeClr val="bg1"/>
                </a:solidFill>
              </a:rPr>
              <a:t>BIBLIOGRAFÍA</a:t>
            </a:r>
          </a:p>
        </p:txBody>
      </p:sp>
      <p:sp>
        <p:nvSpPr>
          <p:cNvPr id="5" name="Marcador de número de diapositiva 4">
            <a:extLst>
              <a:ext uri="{FF2B5EF4-FFF2-40B4-BE49-F238E27FC236}">
                <a16:creationId xmlns:a16="http://schemas.microsoft.com/office/drawing/2014/main" id="{411C24E3-77B2-48E8-993A-6F3CA6ECE64E}"/>
              </a:ext>
            </a:extLst>
          </p:cNvPr>
          <p:cNvSpPr>
            <a:spLocks noGrp="1"/>
          </p:cNvSpPr>
          <p:nvPr>
            <p:ph type="sldNum" sz="quarter" idx="12"/>
          </p:nvPr>
        </p:nvSpPr>
        <p:spPr/>
        <p:txBody>
          <a:bodyPr/>
          <a:lstStyle/>
          <a:p>
            <a:fld id="{D57F1E4F-1CFF-5643-939E-217C01CDF565}" type="slidenum">
              <a:rPr lang="en-US" dirty="0"/>
              <a:pPr/>
              <a:t>6</a:t>
            </a:fld>
            <a:endParaRPr lang="es-ES"/>
          </a:p>
        </p:txBody>
      </p:sp>
    </p:spTree>
    <p:extLst>
      <p:ext uri="{BB962C8B-B14F-4D97-AF65-F5344CB8AC3E}">
        <p14:creationId xmlns:p14="http://schemas.microsoft.com/office/powerpoint/2010/main" val="2898195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C1F6B00-30FF-455F-8A86-682BDAB0E90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561E8E6-AA1F-4231-B807-0A5C932E64B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38175"/>
            <a:ext cx="3707477" cy="57626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B3DD582A-7BF1-49DC-BF1A-1032FF81FDC5}"/>
              </a:ext>
            </a:extLst>
          </p:cNvPr>
          <p:cNvSpPr>
            <a:spLocks noGrp="1"/>
          </p:cNvSpPr>
          <p:nvPr>
            <p:ph type="title"/>
          </p:nvPr>
        </p:nvSpPr>
        <p:spPr>
          <a:xfrm>
            <a:off x="581193" y="782054"/>
            <a:ext cx="3421229" cy="1013800"/>
          </a:xfrm>
        </p:spPr>
        <p:txBody>
          <a:bodyPr vert="horz" lIns="91440" tIns="45720" rIns="91440" bIns="45720" rtlCol="0" anchor="b">
            <a:normAutofit/>
          </a:bodyPr>
          <a:lstStyle/>
          <a:p>
            <a:r>
              <a:rPr lang="en-US"/>
              <a:t>Diseño de la base de datos</a:t>
            </a:r>
          </a:p>
        </p:txBody>
      </p:sp>
      <p:sp>
        <p:nvSpPr>
          <p:cNvPr id="6" name="CuadroTexto 5">
            <a:extLst>
              <a:ext uri="{FF2B5EF4-FFF2-40B4-BE49-F238E27FC236}">
                <a16:creationId xmlns:a16="http://schemas.microsoft.com/office/drawing/2014/main" id="{39F768EA-AAAB-4AE0-802F-9A64D362BF87}"/>
              </a:ext>
            </a:extLst>
          </p:cNvPr>
          <p:cNvSpPr txBox="1"/>
          <p:nvPr/>
        </p:nvSpPr>
        <p:spPr>
          <a:xfrm>
            <a:off x="581192" y="1939733"/>
            <a:ext cx="3415633" cy="4317185"/>
          </a:xfr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457200">
              <a:spcBef>
                <a:spcPct val="20000"/>
              </a:spcBef>
              <a:spcAft>
                <a:spcPts val="600"/>
              </a:spcAft>
              <a:buClr>
                <a:schemeClr val="accent2"/>
              </a:buClr>
              <a:buSzPct val="92000"/>
              <a:buFont typeface="Wingdings 2" panose="05020102010507070707" pitchFamily="18" charset="2"/>
              <a:buChar char=""/>
            </a:pPr>
            <a:r>
              <a:rPr lang="en-US">
                <a:solidFill>
                  <a:schemeClr val="bg1"/>
                </a:solidFill>
              </a:rPr>
              <a:t>Crear un nuevo </a:t>
            </a:r>
            <a:r>
              <a:rPr lang="en-US" err="1">
                <a:solidFill>
                  <a:schemeClr val="bg1"/>
                </a:solidFill>
              </a:rPr>
              <a:t>modelo</a:t>
            </a:r>
            <a:r>
              <a:rPr lang="en-US">
                <a:solidFill>
                  <a:schemeClr val="bg1"/>
                </a:solidFill>
              </a:rPr>
              <a:t> </a:t>
            </a:r>
            <a:r>
              <a:rPr lang="en-US" err="1">
                <a:solidFill>
                  <a:schemeClr val="bg1"/>
                </a:solidFill>
              </a:rPr>
              <a:t>lógico</a:t>
            </a:r>
            <a:r>
              <a:rPr lang="en-US">
                <a:solidFill>
                  <a:schemeClr val="bg1"/>
                </a:solidFill>
              </a:rPr>
              <a:t> en Power Designer. </a:t>
            </a:r>
          </a:p>
          <a:p>
            <a:pPr defTabSz="457200">
              <a:spcBef>
                <a:spcPct val="20000"/>
              </a:spcBef>
              <a:spcAft>
                <a:spcPts val="600"/>
              </a:spcAft>
              <a:buClr>
                <a:schemeClr val="accent2"/>
              </a:buClr>
              <a:buSzPct val="92000"/>
              <a:buFont typeface="Wingdings 2" panose="05020102010507070707" pitchFamily="18" charset="2"/>
              <a:buChar char=""/>
            </a:pPr>
            <a:endParaRPr lang="en-US">
              <a:solidFill>
                <a:schemeClr val="bg1"/>
              </a:solidFill>
            </a:endParaRPr>
          </a:p>
          <a:p>
            <a:pPr defTabSz="457200">
              <a:spcBef>
                <a:spcPct val="20000"/>
              </a:spcBef>
              <a:spcAft>
                <a:spcPts val="600"/>
              </a:spcAft>
              <a:buClr>
                <a:schemeClr val="accent2"/>
              </a:buClr>
              <a:buSzPct val="92000"/>
              <a:buFont typeface="Wingdings 2" panose="05020102010507070707" pitchFamily="18" charset="2"/>
              <a:buChar char=""/>
            </a:pPr>
            <a:r>
              <a:rPr lang="en-US">
                <a:solidFill>
                  <a:schemeClr val="bg1"/>
                </a:solidFill>
              </a:rPr>
              <a:t>Dar </a:t>
            </a:r>
            <a:r>
              <a:rPr lang="en-US" err="1">
                <a:solidFill>
                  <a:schemeClr val="bg1"/>
                </a:solidFill>
              </a:rPr>
              <a:t>nombre</a:t>
            </a:r>
            <a:r>
              <a:rPr lang="en-US">
                <a:solidFill>
                  <a:schemeClr val="bg1"/>
                </a:solidFill>
              </a:rPr>
              <a:t> al </a:t>
            </a:r>
            <a:r>
              <a:rPr lang="en-US" err="1">
                <a:solidFill>
                  <a:schemeClr val="bg1"/>
                </a:solidFill>
              </a:rPr>
              <a:t>modelo</a:t>
            </a:r>
            <a:r>
              <a:rPr lang="en-US">
                <a:solidFill>
                  <a:schemeClr val="bg1"/>
                </a:solidFill>
              </a:rPr>
              <a:t> y </a:t>
            </a:r>
            <a:r>
              <a:rPr lang="en-US" err="1">
                <a:solidFill>
                  <a:schemeClr val="bg1"/>
                </a:solidFill>
              </a:rPr>
              <a:t>ruta</a:t>
            </a:r>
            <a:r>
              <a:rPr lang="en-US">
                <a:solidFill>
                  <a:schemeClr val="bg1"/>
                </a:solidFill>
              </a:rPr>
              <a:t> </a:t>
            </a:r>
            <a:r>
              <a:rPr lang="en-US" err="1">
                <a:solidFill>
                  <a:schemeClr val="bg1"/>
                </a:solidFill>
              </a:rPr>
              <a:t>donde</a:t>
            </a:r>
            <a:r>
              <a:rPr lang="en-US">
                <a:solidFill>
                  <a:schemeClr val="bg1"/>
                </a:solidFill>
              </a:rPr>
              <a:t> se </a:t>
            </a:r>
            <a:r>
              <a:rPr lang="en-US" err="1">
                <a:solidFill>
                  <a:schemeClr val="bg1"/>
                </a:solidFill>
              </a:rPr>
              <a:t>guardará</a:t>
            </a:r>
            <a:r>
              <a:rPr lang="en-US">
                <a:solidFill>
                  <a:schemeClr val="bg1"/>
                </a:solidFill>
              </a:rPr>
              <a:t>, </a:t>
            </a:r>
            <a:r>
              <a:rPr lang="en-US" err="1">
                <a:solidFill>
                  <a:schemeClr val="bg1"/>
                </a:solidFill>
              </a:rPr>
              <a:t>aceptar</a:t>
            </a:r>
            <a:r>
              <a:rPr lang="en-US">
                <a:solidFill>
                  <a:schemeClr val="bg1"/>
                </a:solidFill>
              </a:rPr>
              <a:t>.  </a:t>
            </a:r>
          </a:p>
          <a:p>
            <a:pPr defTabSz="457200">
              <a:spcBef>
                <a:spcPct val="20000"/>
              </a:spcBef>
              <a:spcAft>
                <a:spcPts val="600"/>
              </a:spcAft>
              <a:buClr>
                <a:schemeClr val="accent2"/>
              </a:buClr>
              <a:buSzPct val="92000"/>
            </a:pPr>
            <a:endParaRPr lang="en-US">
              <a:solidFill>
                <a:schemeClr val="bg1"/>
              </a:solidFill>
            </a:endParaRPr>
          </a:p>
          <a:p>
            <a:pPr defTabSz="457200">
              <a:spcBef>
                <a:spcPct val="20000"/>
              </a:spcBef>
              <a:spcAft>
                <a:spcPts val="600"/>
              </a:spcAft>
              <a:buClr>
                <a:schemeClr val="accent2"/>
              </a:buClr>
              <a:buSzPct val="92000"/>
              <a:buFont typeface="Wingdings 2" panose="05020102010507070707" pitchFamily="18" charset="2"/>
              <a:buChar char=""/>
            </a:pPr>
            <a:endParaRPr lang="en-US">
              <a:solidFill>
                <a:schemeClr val="bg1"/>
              </a:solidFill>
            </a:endParaRPr>
          </a:p>
        </p:txBody>
      </p:sp>
      <p:pic>
        <p:nvPicPr>
          <p:cNvPr id="5" name="Imagen 5" descr="Interfaz de usuario gráfica, Texto, Aplicación&#10;&#10;Descripción generada automáticamente">
            <a:extLst>
              <a:ext uri="{FF2B5EF4-FFF2-40B4-BE49-F238E27FC236}">
                <a16:creationId xmlns:a16="http://schemas.microsoft.com/office/drawing/2014/main" id="{39F5E45C-F056-4A73-83DF-61CE9DD48D41}"/>
              </a:ext>
            </a:extLst>
          </p:cNvPr>
          <p:cNvPicPr>
            <a:picLocks noChangeAspect="1"/>
          </p:cNvPicPr>
          <p:nvPr/>
        </p:nvPicPr>
        <p:blipFill>
          <a:blip r:embed="rId2"/>
          <a:stretch>
            <a:fillRect/>
          </a:stretch>
        </p:blipFill>
        <p:spPr>
          <a:xfrm>
            <a:off x="4583497" y="731219"/>
            <a:ext cx="3024390" cy="2563170"/>
          </a:xfrm>
          <a:prstGeom prst="rect">
            <a:avLst/>
          </a:prstGeom>
        </p:spPr>
      </p:pic>
      <p:pic>
        <p:nvPicPr>
          <p:cNvPr id="4" name="Imagen 4" descr="Imagen que contiene Interfaz de usuario gráfica, Diagrama&#10;&#10;Descripción generada automáticamente">
            <a:extLst>
              <a:ext uri="{FF2B5EF4-FFF2-40B4-BE49-F238E27FC236}">
                <a16:creationId xmlns:a16="http://schemas.microsoft.com/office/drawing/2014/main" id="{BE193B8A-BE53-48C2-A0E2-CCE2D55FB940}"/>
              </a:ext>
            </a:extLst>
          </p:cNvPr>
          <p:cNvPicPr>
            <a:picLocks noChangeAspect="1"/>
          </p:cNvPicPr>
          <p:nvPr/>
        </p:nvPicPr>
        <p:blipFill>
          <a:blip r:embed="rId3"/>
          <a:stretch>
            <a:fillRect/>
          </a:stretch>
        </p:blipFill>
        <p:spPr>
          <a:xfrm>
            <a:off x="4574849" y="3518407"/>
            <a:ext cx="3033384" cy="2530612"/>
          </a:xfrm>
          <a:prstGeom prst="rect">
            <a:avLst/>
          </a:prstGeom>
        </p:spPr>
      </p:pic>
      <p:sp>
        <p:nvSpPr>
          <p:cNvPr id="15" name="Rectangle 14">
            <a:extLst>
              <a:ext uri="{FF2B5EF4-FFF2-40B4-BE49-F238E27FC236}">
                <a16:creationId xmlns:a16="http://schemas.microsoft.com/office/drawing/2014/main" id="{42AAD8A7-0F68-4CE2-8E37-98629D1C413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8134" y="638173"/>
            <a:ext cx="3686129" cy="5755168"/>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DFDF5BA-2109-45EC-AA28-9585297F9A9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0180" y="638174"/>
            <a:ext cx="3680469" cy="5755167"/>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ángulo 2">
            <a:extLst>
              <a:ext uri="{FF2B5EF4-FFF2-40B4-BE49-F238E27FC236}">
                <a16:creationId xmlns:a16="http://schemas.microsoft.com/office/drawing/2014/main" id="{18131328-50BF-4FDF-B0E4-9A74BF3FD610}"/>
              </a:ext>
            </a:extLst>
          </p:cNvPr>
          <p:cNvSpPr/>
          <p:nvPr/>
        </p:nvSpPr>
        <p:spPr>
          <a:xfrm>
            <a:off x="9383697" y="0"/>
            <a:ext cx="280830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ES">
                <a:solidFill>
                  <a:schemeClr val="bg1"/>
                </a:solidFill>
              </a:rPr>
              <a:t>MARCO TEÓRICO</a:t>
            </a:r>
          </a:p>
          <a:p>
            <a:r>
              <a:rPr lang="es-ES">
                <a:solidFill>
                  <a:schemeClr val="bg1"/>
                </a:solidFill>
              </a:rPr>
              <a:t>DESARROLLO</a:t>
            </a:r>
          </a:p>
          <a:p>
            <a:pPr lvl="1"/>
            <a:r>
              <a:rPr lang="es-ES">
                <a:solidFill>
                  <a:schemeClr val="bg1"/>
                </a:solidFill>
              </a:rPr>
              <a:t>OBJETIVO</a:t>
            </a:r>
          </a:p>
          <a:p>
            <a:pPr lvl="1"/>
            <a:r>
              <a:rPr lang="es-ES">
                <a:solidFill>
                  <a:srgbClr val="FFFF00"/>
                </a:solidFill>
              </a:rPr>
              <a:t>Diseño de la Base de Datos</a:t>
            </a:r>
          </a:p>
          <a:p>
            <a:pPr lvl="1"/>
            <a:r>
              <a:rPr lang="es-ES">
                <a:solidFill>
                  <a:schemeClr val="bg1"/>
                </a:solidFill>
              </a:rPr>
              <a:t>Creación de la Base de Datos</a:t>
            </a:r>
          </a:p>
          <a:p>
            <a:pPr lvl="1"/>
            <a:r>
              <a:rPr lang="es-ES">
                <a:solidFill>
                  <a:schemeClr val="bg1"/>
                </a:solidFill>
              </a:rPr>
              <a:t>Creación del proyecto</a:t>
            </a:r>
          </a:p>
          <a:p>
            <a:pPr lvl="1"/>
            <a:r>
              <a:rPr lang="es-ES">
                <a:solidFill>
                  <a:schemeClr val="bg1"/>
                </a:solidFill>
              </a:rPr>
              <a:t>Creación del cliente</a:t>
            </a:r>
          </a:p>
          <a:p>
            <a:r>
              <a:rPr lang="es-ES">
                <a:solidFill>
                  <a:schemeClr val="bg1"/>
                </a:solidFill>
              </a:rPr>
              <a:t>CONCLUSIONES</a:t>
            </a:r>
          </a:p>
          <a:p>
            <a:r>
              <a:rPr lang="es-ES">
                <a:solidFill>
                  <a:schemeClr val="bg1"/>
                </a:solidFill>
              </a:rPr>
              <a:t>RECOMENDACIONES</a:t>
            </a:r>
          </a:p>
          <a:p>
            <a:r>
              <a:rPr lang="es-ES">
                <a:solidFill>
                  <a:schemeClr val="bg1"/>
                </a:solidFill>
              </a:rPr>
              <a:t>BIBLIOGRAFÍA</a:t>
            </a:r>
          </a:p>
        </p:txBody>
      </p:sp>
      <p:sp>
        <p:nvSpPr>
          <p:cNvPr id="7" name="Marcador de número de diapositiva 6">
            <a:extLst>
              <a:ext uri="{FF2B5EF4-FFF2-40B4-BE49-F238E27FC236}">
                <a16:creationId xmlns:a16="http://schemas.microsoft.com/office/drawing/2014/main" id="{C3C7EBDD-90FF-4DF4-A45E-698FEE870A3C}"/>
              </a:ext>
            </a:extLst>
          </p:cNvPr>
          <p:cNvSpPr>
            <a:spLocks noGrp="1"/>
          </p:cNvSpPr>
          <p:nvPr>
            <p:ph type="sldNum" sz="quarter" idx="12"/>
          </p:nvPr>
        </p:nvSpPr>
        <p:spPr/>
        <p:txBody>
          <a:bodyPr/>
          <a:lstStyle/>
          <a:p>
            <a:fld id="{D57F1E4F-1CFF-5643-939E-217C01CDF565}" type="slidenum">
              <a:rPr lang="en-US" dirty="0"/>
              <a:pPr/>
              <a:t>7</a:t>
            </a:fld>
            <a:endParaRPr lang="es-ES"/>
          </a:p>
        </p:txBody>
      </p:sp>
    </p:spTree>
    <p:extLst>
      <p:ext uri="{BB962C8B-B14F-4D97-AF65-F5344CB8AC3E}">
        <p14:creationId xmlns:p14="http://schemas.microsoft.com/office/powerpoint/2010/main" val="2470777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1CBAE4-01C8-4FBE-89ED-051208AC3F08}"/>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ea typeface="+mj-lt"/>
                <a:cs typeface="+mj-lt"/>
              </a:rPr>
              <a:t>DISEÑO DE LA BASE DE DATOS</a:t>
            </a:r>
            <a:endParaRPr lang="es-ES"/>
          </a:p>
        </p:txBody>
      </p:sp>
      <p:sp>
        <p:nvSpPr>
          <p:cNvPr id="8" name="Rectangle 10">
            <a:extLst>
              <a:ext uri="{FF2B5EF4-FFF2-40B4-BE49-F238E27FC236}">
                <a16:creationId xmlns:a16="http://schemas.microsoft.com/office/drawing/2014/main" id="{63B00090-190F-42B0-8518-3093C0D63A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4" descr="Interfaz de usuario gráfica, Aplicación, Teams&#10;&#10;Descripción generada automáticamente">
            <a:extLst>
              <a:ext uri="{FF2B5EF4-FFF2-40B4-BE49-F238E27FC236}">
                <a16:creationId xmlns:a16="http://schemas.microsoft.com/office/drawing/2014/main" id="{5F7C677F-8103-4460-B826-50B8924C14B4}"/>
              </a:ext>
            </a:extLst>
          </p:cNvPr>
          <p:cNvPicPr>
            <a:picLocks noChangeAspect="1"/>
          </p:cNvPicPr>
          <p:nvPr/>
        </p:nvPicPr>
        <p:blipFill>
          <a:blip r:embed="rId2"/>
          <a:stretch>
            <a:fillRect/>
          </a:stretch>
        </p:blipFill>
        <p:spPr>
          <a:xfrm>
            <a:off x="657225" y="2889527"/>
            <a:ext cx="2445939" cy="2592277"/>
          </a:xfrm>
          <a:prstGeom prst="rect">
            <a:avLst/>
          </a:prstGeom>
        </p:spPr>
      </p:pic>
      <p:pic>
        <p:nvPicPr>
          <p:cNvPr id="5" name="Imagen 5" descr="Interfaz de usuario gráfica, Texto, Aplicación&#10;&#10;Descripción generada automáticamente">
            <a:extLst>
              <a:ext uri="{FF2B5EF4-FFF2-40B4-BE49-F238E27FC236}">
                <a16:creationId xmlns:a16="http://schemas.microsoft.com/office/drawing/2014/main" id="{B1A302B4-C0F0-43FA-AB88-86DADAD7724A}"/>
              </a:ext>
            </a:extLst>
          </p:cNvPr>
          <p:cNvPicPr>
            <a:picLocks noChangeAspect="1"/>
          </p:cNvPicPr>
          <p:nvPr/>
        </p:nvPicPr>
        <p:blipFill>
          <a:blip r:embed="rId3"/>
          <a:stretch>
            <a:fillRect/>
          </a:stretch>
        </p:blipFill>
        <p:spPr>
          <a:xfrm>
            <a:off x="3195140" y="2863862"/>
            <a:ext cx="2424609" cy="2643605"/>
          </a:xfrm>
          <a:prstGeom prst="rect">
            <a:avLst/>
          </a:prstGeom>
        </p:spPr>
      </p:pic>
      <p:sp>
        <p:nvSpPr>
          <p:cNvPr id="6" name="CuadroTexto 5">
            <a:extLst>
              <a:ext uri="{FF2B5EF4-FFF2-40B4-BE49-F238E27FC236}">
                <a16:creationId xmlns:a16="http://schemas.microsoft.com/office/drawing/2014/main" id="{8D7CD4B7-20B7-4C66-BB94-796A651FE290}"/>
              </a:ext>
            </a:extLst>
          </p:cNvPr>
          <p:cNvSpPr txBox="1"/>
          <p:nvPr/>
        </p:nvSpPr>
        <p:spPr>
          <a:xfrm>
            <a:off x="5950215" y="1895894"/>
            <a:ext cx="3438857" cy="4963754"/>
          </a:xfr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457200">
              <a:lnSpc>
                <a:spcPct val="90000"/>
              </a:lnSpc>
              <a:spcBef>
                <a:spcPct val="20000"/>
              </a:spcBef>
              <a:spcAft>
                <a:spcPts val="600"/>
              </a:spcAft>
              <a:buClr>
                <a:schemeClr val="accent2"/>
              </a:buClr>
              <a:buSzPct val="92000"/>
              <a:buFont typeface="Wingdings 2" panose="05020102010507070707" pitchFamily="18" charset="2"/>
              <a:buChar char=""/>
            </a:pPr>
            <a:r>
              <a:rPr lang="en-US" sz="1200">
                <a:solidFill>
                  <a:schemeClr val="tx2"/>
                </a:solidFill>
              </a:rPr>
              <a:t>En el </a:t>
            </a:r>
            <a:r>
              <a:rPr lang="en-US" sz="1200" err="1">
                <a:solidFill>
                  <a:schemeClr val="tx2"/>
                </a:solidFill>
              </a:rPr>
              <a:t>modelo</a:t>
            </a:r>
            <a:r>
              <a:rPr lang="en-US" sz="1200">
                <a:solidFill>
                  <a:schemeClr val="tx2"/>
                </a:solidFill>
              </a:rPr>
              <a:t> </a:t>
            </a:r>
            <a:r>
              <a:rPr lang="en-US" sz="1200" err="1">
                <a:solidFill>
                  <a:schemeClr val="tx2"/>
                </a:solidFill>
              </a:rPr>
              <a:t>agregar</a:t>
            </a:r>
            <a:r>
              <a:rPr lang="en-US" sz="1200">
                <a:solidFill>
                  <a:schemeClr val="tx2"/>
                </a:solidFill>
              </a:rPr>
              <a:t> las </a:t>
            </a:r>
            <a:r>
              <a:rPr lang="en-US" sz="1200" err="1">
                <a:solidFill>
                  <a:schemeClr val="tx2"/>
                </a:solidFill>
              </a:rPr>
              <a:t>entidades</a:t>
            </a:r>
            <a:r>
              <a:rPr lang="en-US" sz="1200">
                <a:solidFill>
                  <a:schemeClr val="tx2"/>
                </a:solidFill>
              </a:rPr>
              <a:t> </a:t>
            </a:r>
            <a:r>
              <a:rPr lang="en-US" sz="1200" err="1">
                <a:solidFill>
                  <a:schemeClr val="tx2"/>
                </a:solidFill>
              </a:rPr>
              <a:t>necesarias</a:t>
            </a:r>
            <a:r>
              <a:rPr lang="en-US" sz="1200">
                <a:solidFill>
                  <a:schemeClr val="tx2"/>
                </a:solidFill>
              </a:rPr>
              <a:t> para la base de </a:t>
            </a:r>
            <a:r>
              <a:rPr lang="en-US" sz="1200" err="1">
                <a:solidFill>
                  <a:schemeClr val="tx2"/>
                </a:solidFill>
              </a:rPr>
              <a:t>datos</a:t>
            </a:r>
            <a:r>
              <a:rPr lang="en-US" sz="1200">
                <a:solidFill>
                  <a:schemeClr val="tx2"/>
                </a:solidFill>
              </a:rPr>
              <a:t>. </a:t>
            </a:r>
          </a:p>
          <a:p>
            <a:pPr defTabSz="457200">
              <a:lnSpc>
                <a:spcPct val="90000"/>
              </a:lnSpc>
              <a:spcBef>
                <a:spcPct val="20000"/>
              </a:spcBef>
              <a:spcAft>
                <a:spcPts val="600"/>
              </a:spcAft>
              <a:buClr>
                <a:schemeClr val="accent2"/>
              </a:buClr>
              <a:buSzPct val="92000"/>
              <a:buFont typeface="Wingdings 2" panose="05020102010507070707" pitchFamily="18" charset="2"/>
              <a:buChar char=""/>
            </a:pPr>
            <a:r>
              <a:rPr lang="en-US" sz="1200">
                <a:solidFill>
                  <a:schemeClr val="tx2"/>
                </a:solidFill>
              </a:rPr>
              <a:t>El </a:t>
            </a:r>
            <a:r>
              <a:rPr lang="en-US" sz="1200" err="1">
                <a:solidFill>
                  <a:schemeClr val="tx2"/>
                </a:solidFill>
              </a:rPr>
              <a:t>modelo</a:t>
            </a:r>
            <a:r>
              <a:rPr lang="en-US" sz="1200">
                <a:solidFill>
                  <a:schemeClr val="tx2"/>
                </a:solidFill>
              </a:rPr>
              <a:t> conceptual se </a:t>
            </a:r>
            <a:r>
              <a:rPr lang="en-US" sz="1200" err="1">
                <a:solidFill>
                  <a:schemeClr val="tx2"/>
                </a:solidFill>
              </a:rPr>
              <a:t>realiza</a:t>
            </a:r>
            <a:r>
              <a:rPr lang="en-US" sz="1200">
                <a:solidFill>
                  <a:schemeClr val="tx2"/>
                </a:solidFill>
              </a:rPr>
              <a:t> en </a:t>
            </a:r>
            <a:r>
              <a:rPr lang="en-US" sz="1200" err="1">
                <a:solidFill>
                  <a:schemeClr val="tx2"/>
                </a:solidFill>
              </a:rPr>
              <a:t>función</a:t>
            </a:r>
            <a:r>
              <a:rPr lang="en-US" sz="1200">
                <a:solidFill>
                  <a:schemeClr val="tx2"/>
                </a:solidFill>
              </a:rPr>
              <a:t> a los </a:t>
            </a:r>
            <a:r>
              <a:rPr lang="en-US" sz="1200" err="1">
                <a:solidFill>
                  <a:schemeClr val="tx2"/>
                </a:solidFill>
              </a:rPr>
              <a:t>requerimientos</a:t>
            </a:r>
            <a:r>
              <a:rPr lang="en-US" sz="1200">
                <a:solidFill>
                  <a:schemeClr val="tx2"/>
                </a:solidFill>
              </a:rPr>
              <a:t> </a:t>
            </a:r>
            <a:r>
              <a:rPr lang="en-US" sz="1200" err="1">
                <a:solidFill>
                  <a:schemeClr val="tx2"/>
                </a:solidFill>
              </a:rPr>
              <a:t>establecidos</a:t>
            </a:r>
            <a:r>
              <a:rPr lang="en-US" sz="1200">
                <a:solidFill>
                  <a:schemeClr val="tx2"/>
                </a:solidFill>
              </a:rPr>
              <a:t> para el </a:t>
            </a:r>
            <a:r>
              <a:rPr lang="en-US" sz="1200" err="1">
                <a:solidFill>
                  <a:schemeClr val="tx2"/>
                </a:solidFill>
              </a:rPr>
              <a:t>sistema</a:t>
            </a:r>
            <a:r>
              <a:rPr lang="en-US" sz="1200">
                <a:solidFill>
                  <a:schemeClr val="tx2"/>
                </a:solidFill>
              </a:rPr>
              <a:t> “</a:t>
            </a:r>
            <a:r>
              <a:rPr lang="en-US" sz="1200" err="1">
                <a:solidFill>
                  <a:schemeClr val="tx2"/>
                </a:solidFill>
              </a:rPr>
              <a:t>Banquito</a:t>
            </a:r>
            <a:r>
              <a:rPr lang="en-US" sz="1200">
                <a:solidFill>
                  <a:schemeClr val="tx2"/>
                </a:solidFill>
              </a:rPr>
              <a:t>”, se termina </a:t>
            </a:r>
            <a:r>
              <a:rPr lang="en-US" sz="1200" err="1">
                <a:solidFill>
                  <a:schemeClr val="tx2"/>
                </a:solidFill>
              </a:rPr>
              <a:t>con dos</a:t>
            </a:r>
            <a:r>
              <a:rPr lang="en-US" sz="1200">
                <a:solidFill>
                  <a:schemeClr val="tx2"/>
                </a:solidFill>
              </a:rPr>
              <a:t> bases </a:t>
            </a:r>
            <a:r>
              <a:rPr lang="en-US" sz="1200" err="1">
                <a:solidFill>
                  <a:schemeClr val="tx2"/>
                </a:solidFill>
              </a:rPr>
              <a:t>creadas</a:t>
            </a:r>
            <a:r>
              <a:rPr lang="en-US" sz="1200">
                <a:solidFill>
                  <a:schemeClr val="tx2"/>
                </a:solidFill>
              </a:rPr>
              <a:t> que son: </a:t>
            </a:r>
            <a:r>
              <a:rPr lang="en-US" sz="1200" b="1" err="1">
                <a:solidFill>
                  <a:schemeClr val="tx2"/>
                </a:solidFill>
              </a:rPr>
              <a:t>core_bancario</a:t>
            </a:r>
            <a:r>
              <a:rPr lang="en-US" sz="1200">
                <a:solidFill>
                  <a:schemeClr val="tx2"/>
                </a:solidFill>
              </a:rPr>
              <a:t> y </a:t>
            </a:r>
            <a:r>
              <a:rPr lang="en-US" sz="1200" b="1" err="1">
                <a:solidFill>
                  <a:schemeClr val="tx2"/>
                </a:solidFill>
              </a:rPr>
              <a:t>banca_electronica</a:t>
            </a:r>
            <a:r>
              <a:rPr lang="en-US" sz="1200">
                <a:solidFill>
                  <a:schemeClr val="tx2"/>
                </a:solidFill>
              </a:rPr>
              <a:t>. El </a:t>
            </a:r>
            <a:r>
              <a:rPr lang="en-US" sz="1200" err="1">
                <a:solidFill>
                  <a:schemeClr val="tx2"/>
                </a:solidFill>
              </a:rPr>
              <a:t>modelo</a:t>
            </a:r>
            <a:r>
              <a:rPr lang="en-US" sz="1200">
                <a:solidFill>
                  <a:schemeClr val="tx2"/>
                </a:solidFill>
              </a:rPr>
              <a:t> </a:t>
            </a:r>
            <a:r>
              <a:rPr lang="en-US" sz="1200" err="1">
                <a:solidFill>
                  <a:schemeClr val="tx2"/>
                </a:solidFill>
              </a:rPr>
              <a:t>permite</a:t>
            </a:r>
            <a:r>
              <a:rPr lang="en-US" sz="1200">
                <a:solidFill>
                  <a:schemeClr val="tx2"/>
                </a:solidFill>
              </a:rPr>
              <a:t> la </a:t>
            </a:r>
            <a:r>
              <a:rPr lang="en-US" sz="1200" err="1">
                <a:solidFill>
                  <a:schemeClr val="tx2"/>
                </a:solidFill>
              </a:rPr>
              <a:t>selección</a:t>
            </a:r>
            <a:r>
              <a:rPr lang="en-US" sz="1200">
                <a:solidFill>
                  <a:schemeClr val="tx2"/>
                </a:solidFill>
              </a:rPr>
              <a:t> de </a:t>
            </a:r>
            <a:r>
              <a:rPr lang="en-US" sz="1200" err="1">
                <a:solidFill>
                  <a:schemeClr val="tx2"/>
                </a:solidFill>
              </a:rPr>
              <a:t>distintos</a:t>
            </a:r>
            <a:r>
              <a:rPr lang="en-US" sz="1200">
                <a:solidFill>
                  <a:schemeClr val="tx2"/>
                </a:solidFill>
              </a:rPr>
              <a:t> </a:t>
            </a:r>
            <a:r>
              <a:rPr lang="en-US" sz="1200" err="1">
                <a:solidFill>
                  <a:schemeClr val="tx2"/>
                </a:solidFill>
              </a:rPr>
              <a:t>eventos</a:t>
            </a:r>
            <a:r>
              <a:rPr lang="en-US" sz="1200">
                <a:solidFill>
                  <a:schemeClr val="tx2"/>
                </a:solidFill>
              </a:rPr>
              <a:t> en los que se </a:t>
            </a:r>
            <a:r>
              <a:rPr lang="en-US" sz="1200" err="1">
                <a:solidFill>
                  <a:schemeClr val="tx2"/>
                </a:solidFill>
              </a:rPr>
              <a:t>establece</a:t>
            </a:r>
            <a:r>
              <a:rPr lang="en-US" sz="1200">
                <a:solidFill>
                  <a:schemeClr val="tx2"/>
                </a:solidFill>
              </a:rPr>
              <a:t> </a:t>
            </a:r>
            <a:r>
              <a:rPr lang="en-US" sz="1200" err="1">
                <a:solidFill>
                  <a:schemeClr val="tx2"/>
                </a:solidFill>
              </a:rPr>
              <a:t>varias</a:t>
            </a:r>
            <a:r>
              <a:rPr lang="en-US" sz="1200">
                <a:solidFill>
                  <a:schemeClr val="tx2"/>
                </a:solidFill>
              </a:rPr>
              <a:t> </a:t>
            </a:r>
            <a:r>
              <a:rPr lang="en-US" sz="1200" err="1">
                <a:solidFill>
                  <a:schemeClr val="tx2"/>
                </a:solidFill>
              </a:rPr>
              <a:t>localidades</a:t>
            </a:r>
            <a:r>
              <a:rPr lang="en-US" sz="1200">
                <a:solidFill>
                  <a:schemeClr val="tx2"/>
                </a:solidFill>
              </a:rPr>
              <a:t> para que el </a:t>
            </a:r>
            <a:r>
              <a:rPr lang="en-US" sz="1200" err="1">
                <a:solidFill>
                  <a:schemeClr val="tx2"/>
                </a:solidFill>
              </a:rPr>
              <a:t>cliente</a:t>
            </a:r>
            <a:r>
              <a:rPr lang="en-US" sz="1200">
                <a:solidFill>
                  <a:schemeClr val="tx2"/>
                </a:solidFill>
              </a:rPr>
              <a:t> </a:t>
            </a:r>
            <a:r>
              <a:rPr lang="en-US" sz="1200" err="1">
                <a:solidFill>
                  <a:schemeClr val="tx2"/>
                </a:solidFill>
              </a:rPr>
              <a:t>pueda</a:t>
            </a:r>
            <a:r>
              <a:rPr lang="en-US" sz="1200">
                <a:solidFill>
                  <a:schemeClr val="tx2"/>
                </a:solidFill>
              </a:rPr>
              <a:t> </a:t>
            </a:r>
            <a:r>
              <a:rPr lang="en-US" sz="1200" err="1">
                <a:solidFill>
                  <a:schemeClr val="tx2"/>
                </a:solidFill>
              </a:rPr>
              <a:t>adquirir</a:t>
            </a:r>
            <a:r>
              <a:rPr lang="en-US" sz="1200">
                <a:solidFill>
                  <a:schemeClr val="tx2"/>
                </a:solidFill>
              </a:rPr>
              <a:t> los asientos que </a:t>
            </a:r>
            <a:r>
              <a:rPr lang="en-US" sz="1200" err="1">
                <a:solidFill>
                  <a:schemeClr val="tx2"/>
                </a:solidFill>
              </a:rPr>
              <a:t>considere</a:t>
            </a:r>
            <a:r>
              <a:rPr lang="en-US" sz="1200">
                <a:solidFill>
                  <a:schemeClr val="tx2"/>
                </a:solidFill>
              </a:rPr>
              <a:t> </a:t>
            </a:r>
            <a:r>
              <a:rPr lang="en-US" sz="1200" err="1">
                <a:solidFill>
                  <a:schemeClr val="tx2"/>
                </a:solidFill>
              </a:rPr>
              <a:t>adecuado</a:t>
            </a:r>
            <a:r>
              <a:rPr lang="en-US" sz="1200">
                <a:solidFill>
                  <a:schemeClr val="tx2"/>
                </a:solidFill>
              </a:rPr>
              <a:t>. </a:t>
            </a:r>
            <a:r>
              <a:rPr lang="en-US" sz="1200" err="1">
                <a:solidFill>
                  <a:schemeClr val="tx2"/>
                </a:solidFill>
              </a:rPr>
              <a:t>Finalmente</a:t>
            </a:r>
            <a:r>
              <a:rPr lang="en-US" sz="1200">
                <a:solidFill>
                  <a:schemeClr val="tx2"/>
                </a:solidFill>
              </a:rPr>
              <a:t> se </a:t>
            </a:r>
            <a:r>
              <a:rPr lang="en-US" sz="1200" err="1">
                <a:solidFill>
                  <a:schemeClr val="tx2"/>
                </a:solidFill>
              </a:rPr>
              <a:t>emite</a:t>
            </a:r>
            <a:r>
              <a:rPr lang="en-US" sz="1200">
                <a:solidFill>
                  <a:schemeClr val="tx2"/>
                </a:solidFill>
              </a:rPr>
              <a:t> una </a:t>
            </a:r>
            <a:r>
              <a:rPr lang="en-US" sz="1200" err="1">
                <a:solidFill>
                  <a:schemeClr val="tx2"/>
                </a:solidFill>
              </a:rPr>
              <a:t>factura</a:t>
            </a:r>
            <a:r>
              <a:rPr lang="en-US" sz="1200">
                <a:solidFill>
                  <a:schemeClr val="tx2"/>
                </a:solidFill>
              </a:rPr>
              <a:t> con el </a:t>
            </a:r>
            <a:r>
              <a:rPr lang="en-US" sz="1200" err="1">
                <a:solidFill>
                  <a:schemeClr val="tx2"/>
                </a:solidFill>
              </a:rPr>
              <a:t>detalle</a:t>
            </a:r>
            <a:r>
              <a:rPr lang="en-US" sz="1200">
                <a:solidFill>
                  <a:schemeClr val="tx2"/>
                </a:solidFill>
              </a:rPr>
              <a:t> de la </a:t>
            </a:r>
            <a:r>
              <a:rPr lang="en-US" sz="1200" err="1">
                <a:solidFill>
                  <a:schemeClr val="tx2"/>
                </a:solidFill>
              </a:rPr>
              <a:t>compra</a:t>
            </a:r>
            <a:r>
              <a:rPr lang="en-US" sz="1200">
                <a:solidFill>
                  <a:schemeClr val="tx2"/>
                </a:solidFill>
              </a:rPr>
              <a:t> </a:t>
            </a:r>
            <a:r>
              <a:rPr lang="en-US" sz="1200" err="1">
                <a:solidFill>
                  <a:schemeClr val="tx2"/>
                </a:solidFill>
              </a:rPr>
              <a:t>realizada</a:t>
            </a:r>
            <a:r>
              <a:rPr lang="en-US" sz="1200">
                <a:solidFill>
                  <a:schemeClr val="tx2"/>
                </a:solidFill>
              </a:rPr>
              <a:t>. </a:t>
            </a:r>
          </a:p>
          <a:p>
            <a:pPr defTabSz="457200">
              <a:lnSpc>
                <a:spcPct val="90000"/>
              </a:lnSpc>
              <a:spcBef>
                <a:spcPct val="20000"/>
              </a:spcBef>
              <a:spcAft>
                <a:spcPts val="600"/>
              </a:spcAft>
              <a:buClr>
                <a:schemeClr val="accent2"/>
              </a:buClr>
              <a:buSzPct val="92000"/>
              <a:buFont typeface="Wingdings 2" panose="05020102010507070707" pitchFamily="18" charset="2"/>
              <a:buChar char=""/>
            </a:pPr>
            <a:r>
              <a:rPr lang="en-US" sz="1200">
                <a:solidFill>
                  <a:schemeClr val="tx2"/>
                </a:solidFill>
              </a:rPr>
              <a:t>Una </a:t>
            </a:r>
            <a:r>
              <a:rPr lang="en-US" sz="1200" err="1">
                <a:solidFill>
                  <a:schemeClr val="tx2"/>
                </a:solidFill>
              </a:rPr>
              <a:t>vez</a:t>
            </a:r>
            <a:r>
              <a:rPr lang="en-US" sz="1200">
                <a:solidFill>
                  <a:schemeClr val="tx2"/>
                </a:solidFill>
              </a:rPr>
              <a:t> </a:t>
            </a:r>
            <a:r>
              <a:rPr lang="en-US" sz="1200" err="1">
                <a:solidFill>
                  <a:schemeClr val="tx2"/>
                </a:solidFill>
              </a:rPr>
              <a:t>diseñado</a:t>
            </a:r>
            <a:r>
              <a:rPr lang="en-US" sz="1200">
                <a:solidFill>
                  <a:schemeClr val="tx2"/>
                </a:solidFill>
              </a:rPr>
              <a:t> el </a:t>
            </a:r>
            <a:r>
              <a:rPr lang="en-US" sz="1200" err="1">
                <a:solidFill>
                  <a:schemeClr val="tx2"/>
                </a:solidFill>
              </a:rPr>
              <a:t>modelo</a:t>
            </a:r>
            <a:r>
              <a:rPr lang="en-US" sz="1200">
                <a:solidFill>
                  <a:schemeClr val="tx2"/>
                </a:solidFill>
              </a:rPr>
              <a:t> conceptual se </a:t>
            </a:r>
            <a:r>
              <a:rPr lang="en-US" sz="1200" err="1">
                <a:solidFill>
                  <a:schemeClr val="tx2"/>
                </a:solidFill>
              </a:rPr>
              <a:t>procede</a:t>
            </a:r>
            <a:r>
              <a:rPr lang="en-US" sz="1200">
                <a:solidFill>
                  <a:schemeClr val="tx2"/>
                </a:solidFill>
              </a:rPr>
              <a:t> a la </a:t>
            </a:r>
            <a:r>
              <a:rPr lang="en-US" sz="1200" err="1">
                <a:solidFill>
                  <a:schemeClr val="tx2"/>
                </a:solidFill>
              </a:rPr>
              <a:t>creación</a:t>
            </a:r>
            <a:r>
              <a:rPr lang="en-US" sz="1200">
                <a:solidFill>
                  <a:schemeClr val="tx2"/>
                </a:solidFill>
              </a:rPr>
              <a:t> del </a:t>
            </a:r>
            <a:r>
              <a:rPr lang="en-US" sz="1200" err="1">
                <a:solidFill>
                  <a:schemeClr val="tx2"/>
                </a:solidFill>
              </a:rPr>
              <a:t>modelo</a:t>
            </a:r>
            <a:r>
              <a:rPr lang="en-US" sz="1200">
                <a:solidFill>
                  <a:schemeClr val="tx2"/>
                </a:solidFill>
              </a:rPr>
              <a:t> </a:t>
            </a:r>
            <a:r>
              <a:rPr lang="en-US" sz="1200" err="1">
                <a:solidFill>
                  <a:schemeClr val="tx2"/>
                </a:solidFill>
              </a:rPr>
              <a:t>lógico</a:t>
            </a:r>
            <a:r>
              <a:rPr lang="en-US" sz="1200">
                <a:solidFill>
                  <a:schemeClr val="tx2"/>
                </a:solidFill>
              </a:rPr>
              <a:t>. </a:t>
            </a:r>
          </a:p>
          <a:p>
            <a:pPr defTabSz="457200">
              <a:lnSpc>
                <a:spcPct val="90000"/>
              </a:lnSpc>
              <a:spcBef>
                <a:spcPct val="20000"/>
              </a:spcBef>
              <a:spcAft>
                <a:spcPts val="600"/>
              </a:spcAft>
              <a:buClr>
                <a:schemeClr val="accent2"/>
              </a:buClr>
              <a:buSzPct val="92000"/>
              <a:buFont typeface="Wingdings 2" panose="05020102010507070707" pitchFamily="18" charset="2"/>
              <a:buChar char=""/>
            </a:pPr>
            <a:r>
              <a:rPr lang="en-US" sz="1200">
                <a:solidFill>
                  <a:schemeClr val="tx2"/>
                </a:solidFill>
              </a:rPr>
              <a:t>Para </a:t>
            </a:r>
            <a:r>
              <a:rPr lang="en-US" sz="1200" err="1">
                <a:solidFill>
                  <a:schemeClr val="tx2"/>
                </a:solidFill>
              </a:rPr>
              <a:t>cada</a:t>
            </a:r>
            <a:r>
              <a:rPr lang="en-US" sz="1200">
                <a:solidFill>
                  <a:schemeClr val="tx2"/>
                </a:solidFill>
              </a:rPr>
              <a:t> </a:t>
            </a:r>
            <a:r>
              <a:rPr lang="en-US" sz="1200" err="1">
                <a:solidFill>
                  <a:schemeClr val="tx2"/>
                </a:solidFill>
              </a:rPr>
              <a:t>entidad</a:t>
            </a:r>
            <a:r>
              <a:rPr lang="en-US" sz="1200">
                <a:solidFill>
                  <a:schemeClr val="tx2"/>
                </a:solidFill>
              </a:rPr>
              <a:t> </a:t>
            </a:r>
            <a:r>
              <a:rPr lang="en-US" sz="1200" err="1">
                <a:solidFill>
                  <a:schemeClr val="tx2"/>
                </a:solidFill>
              </a:rPr>
              <a:t>definir</a:t>
            </a:r>
            <a:r>
              <a:rPr lang="en-US" sz="1200">
                <a:solidFill>
                  <a:schemeClr val="tx2"/>
                </a:solidFill>
              </a:rPr>
              <a:t> un Nombre y Código en las </a:t>
            </a:r>
            <a:r>
              <a:rPr lang="en-US" sz="1200" err="1">
                <a:solidFill>
                  <a:schemeClr val="tx2"/>
                </a:solidFill>
              </a:rPr>
              <a:t>opciones</a:t>
            </a:r>
            <a:r>
              <a:rPr lang="en-US" sz="1200">
                <a:solidFill>
                  <a:schemeClr val="tx2"/>
                </a:solidFill>
              </a:rPr>
              <a:t> Generales. </a:t>
            </a:r>
          </a:p>
          <a:p>
            <a:pPr defTabSz="457200">
              <a:lnSpc>
                <a:spcPct val="90000"/>
              </a:lnSpc>
              <a:spcBef>
                <a:spcPct val="20000"/>
              </a:spcBef>
              <a:spcAft>
                <a:spcPts val="600"/>
              </a:spcAft>
              <a:buClr>
                <a:schemeClr val="accent2"/>
              </a:buClr>
              <a:buSzPct val="92000"/>
              <a:buFont typeface="Wingdings 2" panose="05020102010507070707" pitchFamily="18" charset="2"/>
              <a:buChar char=""/>
            </a:pPr>
            <a:r>
              <a:rPr lang="en-US" sz="1200">
                <a:solidFill>
                  <a:schemeClr val="tx2"/>
                </a:solidFill>
              </a:rPr>
              <a:t>EL </a:t>
            </a:r>
            <a:r>
              <a:rPr lang="en-US" sz="1200" err="1">
                <a:solidFill>
                  <a:schemeClr val="tx2"/>
                </a:solidFill>
              </a:rPr>
              <a:t>modelo</a:t>
            </a:r>
            <a:r>
              <a:rPr lang="en-US" sz="1200">
                <a:solidFill>
                  <a:schemeClr val="tx2"/>
                </a:solidFill>
              </a:rPr>
              <a:t> </a:t>
            </a:r>
            <a:r>
              <a:rPr lang="en-US" sz="1200" err="1">
                <a:solidFill>
                  <a:schemeClr val="tx2"/>
                </a:solidFill>
              </a:rPr>
              <a:t>lógico</a:t>
            </a:r>
            <a:r>
              <a:rPr lang="en-US" sz="1200">
                <a:solidFill>
                  <a:schemeClr val="tx2"/>
                </a:solidFill>
              </a:rPr>
              <a:t> de la base de </a:t>
            </a:r>
            <a:r>
              <a:rPr lang="en-US" sz="1200" err="1">
                <a:solidFill>
                  <a:schemeClr val="tx2"/>
                </a:solidFill>
              </a:rPr>
              <a:t>datos</a:t>
            </a:r>
            <a:r>
              <a:rPr lang="en-US" sz="1200">
                <a:solidFill>
                  <a:schemeClr val="tx2"/>
                </a:solidFill>
              </a:rPr>
              <a:t> para el </a:t>
            </a:r>
            <a:r>
              <a:rPr lang="en-US" sz="1200" err="1">
                <a:solidFill>
                  <a:schemeClr val="tx2"/>
                </a:solidFill>
              </a:rPr>
              <a:t>sistema</a:t>
            </a:r>
            <a:r>
              <a:rPr lang="en-US" sz="1200">
                <a:solidFill>
                  <a:schemeClr val="tx2"/>
                </a:solidFill>
              </a:rPr>
              <a:t> de </a:t>
            </a:r>
            <a:r>
              <a:rPr lang="en-US" sz="1200" b="1">
                <a:solidFill>
                  <a:schemeClr val="tx2"/>
                </a:solidFill>
              </a:rPr>
              <a:t>Core Bancario</a:t>
            </a:r>
            <a:r>
              <a:rPr lang="en-US" sz="1200">
                <a:solidFill>
                  <a:schemeClr val="tx2"/>
                </a:solidFill>
              </a:rPr>
              <a:t> </a:t>
            </a:r>
            <a:r>
              <a:rPr lang="en-US" sz="1200" err="1">
                <a:solidFill>
                  <a:schemeClr val="tx2"/>
                </a:solidFill>
              </a:rPr>
              <a:t>queda</a:t>
            </a:r>
            <a:r>
              <a:rPr lang="en-US" sz="1200">
                <a:solidFill>
                  <a:schemeClr val="tx2"/>
                </a:solidFill>
              </a:rPr>
              <a:t> de la </a:t>
            </a:r>
            <a:r>
              <a:rPr lang="en-US" sz="1200" err="1">
                <a:solidFill>
                  <a:schemeClr val="tx2"/>
                </a:solidFill>
              </a:rPr>
              <a:t>siguiente</a:t>
            </a:r>
            <a:r>
              <a:rPr lang="en-US" sz="1200">
                <a:solidFill>
                  <a:schemeClr val="tx2"/>
                </a:solidFill>
              </a:rPr>
              <a:t> </a:t>
            </a:r>
            <a:r>
              <a:rPr lang="en-US" sz="1200" err="1">
                <a:solidFill>
                  <a:schemeClr val="tx2"/>
                </a:solidFill>
              </a:rPr>
              <a:t>manera</a:t>
            </a:r>
            <a:r>
              <a:rPr lang="en-US" sz="1200">
                <a:solidFill>
                  <a:schemeClr val="tx2"/>
                </a:solidFill>
              </a:rPr>
              <a:t> </a:t>
            </a:r>
            <a:r>
              <a:rPr lang="en-US" sz="1200" err="1">
                <a:solidFill>
                  <a:schemeClr val="tx2"/>
                </a:solidFill>
              </a:rPr>
              <a:t>con dos</a:t>
            </a:r>
            <a:r>
              <a:rPr lang="en-US" sz="1200">
                <a:solidFill>
                  <a:schemeClr val="tx2"/>
                </a:solidFill>
              </a:rPr>
              <a:t> bases de </a:t>
            </a:r>
            <a:r>
              <a:rPr lang="en-US" sz="1200" err="1">
                <a:solidFill>
                  <a:schemeClr val="tx2"/>
                </a:solidFill>
              </a:rPr>
              <a:t>datos</a:t>
            </a:r>
            <a:r>
              <a:rPr lang="en-US" sz="1200">
                <a:solidFill>
                  <a:schemeClr val="tx2"/>
                </a:solidFill>
              </a:rPr>
              <a:t> una para el: </a:t>
            </a:r>
            <a:r>
              <a:rPr lang="en-US" sz="1200" err="1">
                <a:solidFill>
                  <a:schemeClr val="tx2"/>
                </a:solidFill>
              </a:rPr>
              <a:t>core_bancario</a:t>
            </a:r>
            <a:r>
              <a:rPr lang="en-US" sz="1200">
                <a:solidFill>
                  <a:schemeClr val="tx2"/>
                </a:solidFill>
              </a:rPr>
              <a:t> y </a:t>
            </a:r>
            <a:r>
              <a:rPr lang="en-US" sz="1200" err="1">
                <a:solidFill>
                  <a:schemeClr val="tx2"/>
                </a:solidFill>
              </a:rPr>
              <a:t>otro</a:t>
            </a:r>
            <a:r>
              <a:rPr lang="en-US" sz="1200">
                <a:solidFill>
                  <a:schemeClr val="tx2"/>
                </a:solidFill>
              </a:rPr>
              <a:t> para la </a:t>
            </a:r>
            <a:r>
              <a:rPr lang="en-US" sz="1200" err="1">
                <a:solidFill>
                  <a:schemeClr val="tx2"/>
                </a:solidFill>
              </a:rPr>
              <a:t>banca_electrónica</a:t>
            </a:r>
            <a:r>
              <a:rPr lang="en-US" sz="1200">
                <a:solidFill>
                  <a:schemeClr val="tx2"/>
                </a:solidFill>
              </a:rPr>
              <a:t>. </a:t>
            </a:r>
          </a:p>
          <a:p>
            <a:pPr defTabSz="457200">
              <a:lnSpc>
                <a:spcPct val="90000"/>
              </a:lnSpc>
              <a:spcBef>
                <a:spcPct val="20000"/>
              </a:spcBef>
              <a:spcAft>
                <a:spcPts val="600"/>
              </a:spcAft>
              <a:buClr>
                <a:schemeClr val="accent2"/>
              </a:buClr>
              <a:buSzPct val="92000"/>
              <a:buFont typeface="Wingdings 2" panose="05020102010507070707" pitchFamily="18" charset="2"/>
              <a:buChar char=""/>
            </a:pPr>
            <a:r>
              <a:rPr lang="en-US" sz="1200" err="1">
                <a:solidFill>
                  <a:schemeClr val="tx2"/>
                </a:solidFill>
              </a:rPr>
              <a:t>Ahora</a:t>
            </a:r>
            <a:r>
              <a:rPr lang="en-US" sz="1200">
                <a:solidFill>
                  <a:schemeClr val="tx2"/>
                </a:solidFill>
              </a:rPr>
              <a:t> se </a:t>
            </a:r>
            <a:r>
              <a:rPr lang="en-US" sz="1200" err="1">
                <a:solidFill>
                  <a:schemeClr val="tx2"/>
                </a:solidFill>
              </a:rPr>
              <a:t>procede</a:t>
            </a:r>
            <a:r>
              <a:rPr lang="en-US" sz="1200">
                <a:solidFill>
                  <a:schemeClr val="tx2"/>
                </a:solidFill>
              </a:rPr>
              <a:t> a </a:t>
            </a:r>
            <a:r>
              <a:rPr lang="en-US" sz="1200" err="1">
                <a:solidFill>
                  <a:schemeClr val="tx2"/>
                </a:solidFill>
              </a:rPr>
              <a:t>generar</a:t>
            </a:r>
            <a:r>
              <a:rPr lang="en-US" sz="1200">
                <a:solidFill>
                  <a:schemeClr val="tx2"/>
                </a:solidFill>
              </a:rPr>
              <a:t> el </a:t>
            </a:r>
            <a:r>
              <a:rPr lang="en-US" sz="1200" err="1">
                <a:solidFill>
                  <a:schemeClr val="tx2"/>
                </a:solidFill>
              </a:rPr>
              <a:t>modelo</a:t>
            </a:r>
            <a:r>
              <a:rPr lang="en-US" sz="1200">
                <a:solidFill>
                  <a:schemeClr val="tx2"/>
                </a:solidFill>
              </a:rPr>
              <a:t> </a:t>
            </a:r>
            <a:r>
              <a:rPr lang="en-US" sz="1200" err="1">
                <a:solidFill>
                  <a:schemeClr val="tx2"/>
                </a:solidFill>
              </a:rPr>
              <a:t>físico</a:t>
            </a:r>
            <a:r>
              <a:rPr lang="en-US" sz="1200">
                <a:solidFill>
                  <a:schemeClr val="tx2"/>
                </a:solidFill>
              </a:rPr>
              <a:t>, para </a:t>
            </a:r>
            <a:r>
              <a:rPr lang="en-US" sz="1200" err="1">
                <a:solidFill>
                  <a:schemeClr val="tx2"/>
                </a:solidFill>
              </a:rPr>
              <a:t>ello</a:t>
            </a:r>
            <a:r>
              <a:rPr lang="en-US" sz="1200">
                <a:solidFill>
                  <a:schemeClr val="tx2"/>
                </a:solidFill>
              </a:rPr>
              <a:t> dentro del </a:t>
            </a:r>
            <a:r>
              <a:rPr lang="en-US" sz="1200" err="1">
                <a:solidFill>
                  <a:schemeClr val="tx2"/>
                </a:solidFill>
              </a:rPr>
              <a:t>menú</a:t>
            </a:r>
            <a:r>
              <a:rPr lang="en-US" sz="1200">
                <a:solidFill>
                  <a:schemeClr val="tx2"/>
                </a:solidFill>
              </a:rPr>
              <a:t>, </a:t>
            </a:r>
            <a:r>
              <a:rPr lang="en-US" sz="1200" err="1">
                <a:solidFill>
                  <a:schemeClr val="tx2"/>
                </a:solidFill>
              </a:rPr>
              <a:t>ir</a:t>
            </a:r>
            <a:r>
              <a:rPr lang="en-US" sz="1200">
                <a:solidFill>
                  <a:schemeClr val="tx2"/>
                </a:solidFill>
              </a:rPr>
              <a:t> a Tools y </a:t>
            </a:r>
            <a:r>
              <a:rPr lang="en-US" sz="1200" err="1">
                <a:solidFill>
                  <a:schemeClr val="tx2"/>
                </a:solidFill>
              </a:rPr>
              <a:t>seleccionar</a:t>
            </a:r>
            <a:r>
              <a:rPr lang="en-US" sz="1200">
                <a:solidFill>
                  <a:schemeClr val="tx2"/>
                </a:solidFill>
              </a:rPr>
              <a:t> la </a:t>
            </a:r>
            <a:r>
              <a:rPr lang="en-US" sz="1200" err="1">
                <a:solidFill>
                  <a:schemeClr val="tx2"/>
                </a:solidFill>
              </a:rPr>
              <a:t>opción</a:t>
            </a:r>
            <a:r>
              <a:rPr lang="en-US" sz="1200">
                <a:solidFill>
                  <a:schemeClr val="tx2"/>
                </a:solidFill>
              </a:rPr>
              <a:t> Generate </a:t>
            </a:r>
            <a:r>
              <a:rPr lang="en-US" sz="1200" err="1">
                <a:solidFill>
                  <a:schemeClr val="tx2"/>
                </a:solidFill>
              </a:rPr>
              <a:t>Phisycal</a:t>
            </a:r>
            <a:r>
              <a:rPr lang="en-US" sz="1200">
                <a:solidFill>
                  <a:schemeClr val="tx2"/>
                </a:solidFill>
              </a:rPr>
              <a:t> Data Model. </a:t>
            </a:r>
          </a:p>
          <a:p>
            <a:pPr defTabSz="457200">
              <a:lnSpc>
                <a:spcPct val="90000"/>
              </a:lnSpc>
              <a:spcBef>
                <a:spcPct val="20000"/>
              </a:spcBef>
              <a:spcAft>
                <a:spcPts val="600"/>
              </a:spcAft>
              <a:buClr>
                <a:schemeClr val="accent2"/>
              </a:buClr>
              <a:buSzPct val="92000"/>
              <a:buFont typeface="Wingdings 2" panose="05020102010507070707" pitchFamily="18" charset="2"/>
              <a:buChar char=""/>
            </a:pPr>
            <a:endParaRPr lang="en-US" sz="1200" i="1">
              <a:solidFill>
                <a:schemeClr val="tx2"/>
              </a:solidFill>
            </a:endParaRPr>
          </a:p>
        </p:txBody>
      </p:sp>
      <p:sp>
        <p:nvSpPr>
          <p:cNvPr id="3" name="Rectángulo 2">
            <a:extLst>
              <a:ext uri="{FF2B5EF4-FFF2-40B4-BE49-F238E27FC236}">
                <a16:creationId xmlns:a16="http://schemas.microsoft.com/office/drawing/2014/main" id="{DA60732A-FBD8-40C3-BAF2-8597A777532E}"/>
              </a:ext>
            </a:extLst>
          </p:cNvPr>
          <p:cNvSpPr/>
          <p:nvPr/>
        </p:nvSpPr>
        <p:spPr>
          <a:xfrm>
            <a:off x="9383697" y="0"/>
            <a:ext cx="280830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ES">
                <a:solidFill>
                  <a:schemeClr val="bg1"/>
                </a:solidFill>
              </a:rPr>
              <a:t>MARCO TEÓRICO</a:t>
            </a:r>
          </a:p>
          <a:p>
            <a:r>
              <a:rPr lang="es-ES">
                <a:solidFill>
                  <a:schemeClr val="bg1"/>
                </a:solidFill>
              </a:rPr>
              <a:t>DESARROLLO</a:t>
            </a:r>
          </a:p>
          <a:p>
            <a:pPr lvl="1"/>
            <a:r>
              <a:rPr lang="es-ES">
                <a:solidFill>
                  <a:schemeClr val="bg1"/>
                </a:solidFill>
              </a:rPr>
              <a:t>OBJETIVO</a:t>
            </a:r>
          </a:p>
          <a:p>
            <a:pPr lvl="1"/>
            <a:r>
              <a:rPr lang="es-ES">
                <a:solidFill>
                  <a:srgbClr val="FFFF00"/>
                </a:solidFill>
              </a:rPr>
              <a:t>Diseño de la Base de Datos</a:t>
            </a:r>
          </a:p>
          <a:p>
            <a:pPr lvl="1"/>
            <a:r>
              <a:rPr lang="es-ES">
                <a:solidFill>
                  <a:schemeClr val="bg1"/>
                </a:solidFill>
              </a:rPr>
              <a:t>Creación de la Base de Datos</a:t>
            </a:r>
          </a:p>
          <a:p>
            <a:pPr lvl="1"/>
            <a:r>
              <a:rPr lang="es-ES">
                <a:solidFill>
                  <a:schemeClr val="bg1"/>
                </a:solidFill>
              </a:rPr>
              <a:t>Creación del proyecto</a:t>
            </a:r>
          </a:p>
          <a:p>
            <a:pPr lvl="1"/>
            <a:r>
              <a:rPr lang="es-ES">
                <a:solidFill>
                  <a:schemeClr val="bg1"/>
                </a:solidFill>
              </a:rPr>
              <a:t>Creación del cliente</a:t>
            </a:r>
          </a:p>
          <a:p>
            <a:r>
              <a:rPr lang="es-ES">
                <a:solidFill>
                  <a:schemeClr val="bg1"/>
                </a:solidFill>
              </a:rPr>
              <a:t>CONCLUSIONES</a:t>
            </a:r>
          </a:p>
          <a:p>
            <a:r>
              <a:rPr lang="es-ES">
                <a:solidFill>
                  <a:schemeClr val="bg1"/>
                </a:solidFill>
              </a:rPr>
              <a:t>RECOMENDACIONES</a:t>
            </a:r>
          </a:p>
          <a:p>
            <a:r>
              <a:rPr lang="es-ES">
                <a:solidFill>
                  <a:schemeClr val="bg1"/>
                </a:solidFill>
              </a:rPr>
              <a:t>BIBLIOGRAFÍA</a:t>
            </a:r>
          </a:p>
        </p:txBody>
      </p:sp>
      <p:sp>
        <p:nvSpPr>
          <p:cNvPr id="7" name="Marcador de número de diapositiva 6">
            <a:extLst>
              <a:ext uri="{FF2B5EF4-FFF2-40B4-BE49-F238E27FC236}">
                <a16:creationId xmlns:a16="http://schemas.microsoft.com/office/drawing/2014/main" id="{FB69AA3C-6262-41F5-B6E9-824514758657}"/>
              </a:ext>
            </a:extLst>
          </p:cNvPr>
          <p:cNvSpPr>
            <a:spLocks noGrp="1"/>
          </p:cNvSpPr>
          <p:nvPr>
            <p:ph type="sldNum" sz="quarter" idx="12"/>
          </p:nvPr>
        </p:nvSpPr>
        <p:spPr/>
        <p:txBody>
          <a:bodyPr/>
          <a:lstStyle/>
          <a:p>
            <a:fld id="{D57F1E4F-1CFF-5643-939E-217C01CDF565}" type="slidenum">
              <a:rPr lang="en-US" dirty="0"/>
              <a:pPr/>
              <a:t>8</a:t>
            </a:fld>
            <a:endParaRPr lang="es-ES"/>
          </a:p>
        </p:txBody>
      </p:sp>
    </p:spTree>
    <p:extLst>
      <p:ext uri="{BB962C8B-B14F-4D97-AF65-F5344CB8AC3E}">
        <p14:creationId xmlns:p14="http://schemas.microsoft.com/office/powerpoint/2010/main" val="4177607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2B7D02C-F642-492B-8E97-FDE1C0FDA33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F494928-4034-46C4-9D92-7677DCABE40A}"/>
              </a:ext>
            </a:extLst>
          </p:cNvPr>
          <p:cNvSpPr>
            <a:spLocks noGrp="1"/>
          </p:cNvSpPr>
          <p:nvPr>
            <p:ph type="title"/>
          </p:nvPr>
        </p:nvSpPr>
        <p:spPr>
          <a:xfrm>
            <a:off x="442647" y="2979459"/>
            <a:ext cx="5120255" cy="3903332"/>
          </a:xfrm>
        </p:spPr>
        <p:txBody>
          <a:bodyPr vert="horz" lIns="91440" tIns="45720" rIns="91440" bIns="45720" rtlCol="0" anchor="t">
            <a:normAutofit/>
          </a:bodyPr>
          <a:lstStyle/>
          <a:p>
            <a:r>
              <a:rPr lang="en-US" sz="4000">
                <a:solidFill>
                  <a:schemeClr val="accent2"/>
                </a:solidFill>
              </a:rPr>
              <a:t>DISEÑO DE LA BASE DE DATOS</a:t>
            </a:r>
          </a:p>
        </p:txBody>
      </p:sp>
      <p:sp>
        <p:nvSpPr>
          <p:cNvPr id="16" name="Rectangle 15">
            <a:extLst>
              <a:ext uri="{FF2B5EF4-FFF2-40B4-BE49-F238E27FC236}">
                <a16:creationId xmlns:a16="http://schemas.microsoft.com/office/drawing/2014/main" id="{A2D0BA34-24BC-4C63-945A-90AA854E19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9" name="CuadroTexto 8">
            <a:extLst>
              <a:ext uri="{FF2B5EF4-FFF2-40B4-BE49-F238E27FC236}">
                <a16:creationId xmlns:a16="http://schemas.microsoft.com/office/drawing/2014/main" id="{65727973-DCF9-455D-9CB5-083C48150F76}"/>
              </a:ext>
            </a:extLst>
          </p:cNvPr>
          <p:cNvSpPr txBox="1"/>
          <p:nvPr/>
        </p:nvSpPr>
        <p:spPr>
          <a:xfrm>
            <a:off x="4280053" y="1479873"/>
            <a:ext cx="5210007" cy="3903331"/>
          </a:xfrm>
          <a:ln w="57150">
            <a:noFill/>
          </a:ln>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defTabSz="457200">
              <a:lnSpc>
                <a:spcPct val="90000"/>
              </a:lnSpc>
              <a:spcBef>
                <a:spcPct val="20000"/>
              </a:spcBef>
              <a:spcAft>
                <a:spcPts val="600"/>
              </a:spcAft>
              <a:buClr>
                <a:schemeClr val="accent2"/>
              </a:buClr>
              <a:buSzPct val="92000"/>
              <a:buFont typeface="Wingdings 2" panose="05020102010507070707" pitchFamily="18" charset="2"/>
              <a:buChar char=""/>
            </a:pPr>
            <a:r>
              <a:rPr lang="en-US" sz="1700" err="1">
                <a:solidFill>
                  <a:schemeClr val="tx2"/>
                </a:solidFill>
              </a:rPr>
              <a:t>Abrir</a:t>
            </a:r>
            <a:r>
              <a:rPr lang="en-US" sz="1700">
                <a:solidFill>
                  <a:schemeClr val="tx2"/>
                </a:solidFill>
              </a:rPr>
              <a:t> MySQL Workbench y </a:t>
            </a:r>
            <a:r>
              <a:rPr lang="en-US" sz="1700" err="1">
                <a:solidFill>
                  <a:schemeClr val="tx2"/>
                </a:solidFill>
              </a:rPr>
              <a:t>ejecutar</a:t>
            </a:r>
            <a:r>
              <a:rPr lang="en-US" sz="1700">
                <a:solidFill>
                  <a:schemeClr val="tx2"/>
                </a:solidFill>
              </a:rPr>
              <a:t> una </a:t>
            </a:r>
            <a:r>
              <a:rPr lang="en-US" sz="1700" err="1">
                <a:solidFill>
                  <a:schemeClr val="tx2"/>
                </a:solidFill>
              </a:rPr>
              <a:t>conexión</a:t>
            </a:r>
            <a:r>
              <a:rPr lang="en-US" sz="1700">
                <a:solidFill>
                  <a:schemeClr val="tx2"/>
                </a:solidFill>
              </a:rPr>
              <a:t> con el </a:t>
            </a:r>
            <a:r>
              <a:rPr lang="en-US" sz="1700" err="1">
                <a:solidFill>
                  <a:schemeClr val="tx2"/>
                </a:solidFill>
              </a:rPr>
              <a:t>usuario</a:t>
            </a:r>
            <a:r>
              <a:rPr lang="en-US" sz="1700">
                <a:solidFill>
                  <a:schemeClr val="tx2"/>
                </a:solidFill>
              </a:rPr>
              <a:t> root. </a:t>
            </a:r>
          </a:p>
          <a:p>
            <a:pPr defTabSz="457200">
              <a:lnSpc>
                <a:spcPct val="90000"/>
              </a:lnSpc>
              <a:spcBef>
                <a:spcPct val="20000"/>
              </a:spcBef>
              <a:spcAft>
                <a:spcPts val="600"/>
              </a:spcAft>
              <a:buClr>
                <a:schemeClr val="accent2"/>
              </a:buClr>
              <a:buSzPct val="92000"/>
              <a:buFont typeface="Wingdings 2" panose="05020102010507070707" pitchFamily="18" charset="2"/>
              <a:buChar char=""/>
            </a:pPr>
            <a:r>
              <a:rPr lang="en-US" sz="1700">
                <a:solidFill>
                  <a:schemeClr val="tx2"/>
                </a:solidFill>
              </a:rPr>
              <a:t>Crear una </a:t>
            </a:r>
            <a:r>
              <a:rPr lang="en-US" sz="1700" err="1">
                <a:solidFill>
                  <a:schemeClr val="tx2"/>
                </a:solidFill>
              </a:rPr>
              <a:t>nueva</a:t>
            </a:r>
            <a:r>
              <a:rPr lang="en-US" sz="1700">
                <a:solidFill>
                  <a:schemeClr val="tx2"/>
                </a:solidFill>
              </a:rPr>
              <a:t> base de </a:t>
            </a:r>
            <a:r>
              <a:rPr lang="en-US" sz="1700" err="1">
                <a:solidFill>
                  <a:schemeClr val="tx2"/>
                </a:solidFill>
              </a:rPr>
              <a:t>datos</a:t>
            </a:r>
            <a:r>
              <a:rPr lang="en-US" sz="1700">
                <a:solidFill>
                  <a:schemeClr val="tx2"/>
                </a:solidFill>
              </a:rPr>
              <a:t> </a:t>
            </a:r>
            <a:r>
              <a:rPr lang="en-US" sz="1700" b="1" i="1" err="1">
                <a:solidFill>
                  <a:schemeClr val="tx2"/>
                </a:solidFill>
              </a:rPr>
              <a:t>core_bancario</a:t>
            </a:r>
            <a:r>
              <a:rPr lang="en-US" sz="1700">
                <a:solidFill>
                  <a:schemeClr val="tx2"/>
                </a:solidFill>
              </a:rPr>
              <a:t> </a:t>
            </a:r>
          </a:p>
          <a:p>
            <a:pPr defTabSz="457200">
              <a:lnSpc>
                <a:spcPct val="90000"/>
              </a:lnSpc>
              <a:spcBef>
                <a:spcPct val="20000"/>
              </a:spcBef>
              <a:spcAft>
                <a:spcPts val="600"/>
              </a:spcAft>
              <a:buClr>
                <a:schemeClr val="accent2"/>
              </a:buClr>
              <a:buSzPct val="92000"/>
              <a:buFont typeface="Wingdings 2" panose="05020102010507070707" pitchFamily="18" charset="2"/>
              <a:buChar char=""/>
            </a:pPr>
            <a:endParaRPr lang="en-US" sz="1700">
              <a:solidFill>
                <a:schemeClr val="tx2"/>
              </a:solidFill>
            </a:endParaRPr>
          </a:p>
          <a:p>
            <a:pPr defTabSz="457200">
              <a:lnSpc>
                <a:spcPct val="90000"/>
              </a:lnSpc>
              <a:spcBef>
                <a:spcPct val="20000"/>
              </a:spcBef>
              <a:spcAft>
                <a:spcPts val="600"/>
              </a:spcAft>
              <a:buClr>
                <a:schemeClr val="accent2"/>
              </a:buClr>
              <a:buSzPct val="92000"/>
              <a:buFont typeface="Wingdings 2" panose="05020102010507070707" pitchFamily="18" charset="2"/>
              <a:buChar char=""/>
            </a:pPr>
            <a:endParaRPr lang="en-US" sz="1700">
              <a:solidFill>
                <a:schemeClr val="tx2"/>
              </a:solidFill>
            </a:endParaRPr>
          </a:p>
          <a:p>
            <a:pPr defTabSz="457200">
              <a:lnSpc>
                <a:spcPct val="90000"/>
              </a:lnSpc>
              <a:spcBef>
                <a:spcPct val="20000"/>
              </a:spcBef>
              <a:spcAft>
                <a:spcPts val="600"/>
              </a:spcAft>
              <a:buClr>
                <a:schemeClr val="accent2"/>
              </a:buClr>
              <a:buSzPct val="92000"/>
              <a:buFont typeface="Wingdings 2" panose="05020102010507070707" pitchFamily="18" charset="2"/>
              <a:buChar char=""/>
            </a:pPr>
            <a:endParaRPr lang="en-US" sz="1700">
              <a:solidFill>
                <a:schemeClr val="tx2"/>
              </a:solidFill>
            </a:endParaRPr>
          </a:p>
          <a:p>
            <a:pPr defTabSz="457200">
              <a:lnSpc>
                <a:spcPct val="90000"/>
              </a:lnSpc>
              <a:spcBef>
                <a:spcPct val="20000"/>
              </a:spcBef>
              <a:spcAft>
                <a:spcPts val="600"/>
              </a:spcAft>
              <a:buClr>
                <a:schemeClr val="accent2"/>
              </a:buClr>
              <a:buSzPct val="92000"/>
              <a:buFont typeface="Wingdings 2" panose="05020102010507070707" pitchFamily="18" charset="2"/>
              <a:buChar char=""/>
            </a:pPr>
            <a:endParaRPr lang="en-US" sz="1700">
              <a:solidFill>
                <a:schemeClr val="tx2"/>
              </a:solidFill>
            </a:endParaRPr>
          </a:p>
          <a:p>
            <a:pPr defTabSz="457200">
              <a:lnSpc>
                <a:spcPct val="90000"/>
              </a:lnSpc>
              <a:spcBef>
                <a:spcPct val="20000"/>
              </a:spcBef>
              <a:spcAft>
                <a:spcPts val="600"/>
              </a:spcAft>
              <a:buClr>
                <a:schemeClr val="accent2"/>
              </a:buClr>
              <a:buSzPct val="92000"/>
              <a:buFont typeface="Wingdings 2" panose="05020102010507070707" pitchFamily="18" charset="2"/>
              <a:buChar char=""/>
            </a:pPr>
            <a:endParaRPr lang="en-US" sz="1700">
              <a:solidFill>
                <a:schemeClr val="tx2"/>
              </a:solidFill>
            </a:endParaRPr>
          </a:p>
          <a:p>
            <a:pPr defTabSz="457200">
              <a:lnSpc>
                <a:spcPct val="90000"/>
              </a:lnSpc>
              <a:spcBef>
                <a:spcPct val="20000"/>
              </a:spcBef>
              <a:spcAft>
                <a:spcPts val="600"/>
              </a:spcAft>
              <a:buClr>
                <a:schemeClr val="accent2"/>
              </a:buClr>
              <a:buSzPct val="92000"/>
              <a:buFont typeface="Wingdings 2" panose="05020102010507070707" pitchFamily="18" charset="2"/>
              <a:buChar char=""/>
            </a:pPr>
            <a:r>
              <a:rPr lang="en-US" sz="1700" i="1" err="1">
                <a:solidFill>
                  <a:schemeClr val="tx2"/>
                </a:solidFill>
              </a:rPr>
              <a:t>Correr</a:t>
            </a:r>
            <a:r>
              <a:rPr lang="en-US" sz="1700" i="1">
                <a:solidFill>
                  <a:schemeClr val="tx2"/>
                </a:solidFill>
              </a:rPr>
              <a:t> el script de </a:t>
            </a:r>
            <a:r>
              <a:rPr lang="en-US" sz="1700" i="1" err="1">
                <a:solidFill>
                  <a:schemeClr val="tx2"/>
                </a:solidFill>
              </a:rPr>
              <a:t>inserción</a:t>
            </a:r>
            <a:r>
              <a:rPr lang="en-US" sz="1700">
                <a:solidFill>
                  <a:schemeClr val="tx2"/>
                </a:solidFill>
              </a:rPr>
              <a:t> </a:t>
            </a:r>
          </a:p>
        </p:txBody>
      </p:sp>
      <p:sp>
        <p:nvSpPr>
          <p:cNvPr id="18" name="Rectangle 17">
            <a:extLst>
              <a:ext uri="{FF2B5EF4-FFF2-40B4-BE49-F238E27FC236}">
                <a16:creationId xmlns:a16="http://schemas.microsoft.com/office/drawing/2014/main" id="{0647415D-11C2-4BA0-A3EE-E0DA219B3A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pic>
        <p:nvPicPr>
          <p:cNvPr id="10" name="Imagen 10" descr="Diagrama&#10;&#10;Descripción generada automáticamente">
            <a:extLst>
              <a:ext uri="{FF2B5EF4-FFF2-40B4-BE49-F238E27FC236}">
                <a16:creationId xmlns:a16="http://schemas.microsoft.com/office/drawing/2014/main" id="{3DA9E6D4-1CD8-4D8C-90FB-833653F65F14}"/>
              </a:ext>
            </a:extLst>
          </p:cNvPr>
          <p:cNvPicPr>
            <a:picLocks noChangeAspect="1"/>
          </p:cNvPicPr>
          <p:nvPr/>
        </p:nvPicPr>
        <p:blipFill>
          <a:blip r:embed="rId2"/>
          <a:stretch>
            <a:fillRect/>
          </a:stretch>
        </p:blipFill>
        <p:spPr>
          <a:xfrm>
            <a:off x="5111310" y="2451884"/>
            <a:ext cx="2382512" cy="1669629"/>
          </a:xfrm>
          <a:prstGeom prst="rect">
            <a:avLst/>
          </a:prstGeom>
        </p:spPr>
      </p:pic>
      <p:pic>
        <p:nvPicPr>
          <p:cNvPr id="12" name="Imagen 12" descr="Imagen que contiene Texto&#10;&#10;Descripción generada automáticamente">
            <a:extLst>
              <a:ext uri="{FF2B5EF4-FFF2-40B4-BE49-F238E27FC236}">
                <a16:creationId xmlns:a16="http://schemas.microsoft.com/office/drawing/2014/main" id="{6F706438-1FCB-4F42-B4E1-456C8E100217}"/>
              </a:ext>
            </a:extLst>
          </p:cNvPr>
          <p:cNvPicPr>
            <a:picLocks noChangeAspect="1"/>
          </p:cNvPicPr>
          <p:nvPr/>
        </p:nvPicPr>
        <p:blipFill>
          <a:blip r:embed="rId3"/>
          <a:stretch>
            <a:fillRect/>
          </a:stretch>
        </p:blipFill>
        <p:spPr>
          <a:xfrm>
            <a:off x="5067414" y="4635289"/>
            <a:ext cx="2635556" cy="956746"/>
          </a:xfrm>
          <a:prstGeom prst="rect">
            <a:avLst/>
          </a:prstGeom>
        </p:spPr>
      </p:pic>
      <p:sp>
        <p:nvSpPr>
          <p:cNvPr id="4" name="Rectángulo 3">
            <a:extLst>
              <a:ext uri="{FF2B5EF4-FFF2-40B4-BE49-F238E27FC236}">
                <a16:creationId xmlns:a16="http://schemas.microsoft.com/office/drawing/2014/main" id="{0C435267-DDB1-4016-8885-E9834D564B79}"/>
              </a:ext>
            </a:extLst>
          </p:cNvPr>
          <p:cNvSpPr/>
          <p:nvPr/>
        </p:nvSpPr>
        <p:spPr>
          <a:xfrm>
            <a:off x="9383697" y="0"/>
            <a:ext cx="2808303"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ES">
                <a:solidFill>
                  <a:schemeClr val="tx1"/>
                </a:solidFill>
              </a:rPr>
              <a:t>MARCO TEÓRICO</a:t>
            </a:r>
          </a:p>
          <a:p>
            <a:r>
              <a:rPr lang="es-ES">
                <a:solidFill>
                  <a:schemeClr val="tx1"/>
                </a:solidFill>
              </a:rPr>
              <a:t>DESARROLLO</a:t>
            </a:r>
          </a:p>
          <a:p>
            <a:pPr lvl="1"/>
            <a:r>
              <a:rPr lang="es-ES">
                <a:solidFill>
                  <a:schemeClr val="tx1"/>
                </a:solidFill>
              </a:rPr>
              <a:t>OBJETIVO</a:t>
            </a:r>
          </a:p>
          <a:p>
            <a:pPr lvl="1"/>
            <a:r>
              <a:rPr lang="es-ES">
                <a:solidFill>
                  <a:srgbClr val="FFFF00"/>
                </a:solidFill>
              </a:rPr>
              <a:t>Diseño de la Base de Datos</a:t>
            </a:r>
          </a:p>
          <a:p>
            <a:pPr lvl="1"/>
            <a:r>
              <a:rPr lang="es-ES">
                <a:solidFill>
                  <a:schemeClr val="tx1"/>
                </a:solidFill>
              </a:rPr>
              <a:t>Creación de la Base de Datos</a:t>
            </a:r>
          </a:p>
          <a:p>
            <a:pPr lvl="1"/>
            <a:r>
              <a:rPr lang="es-ES">
                <a:solidFill>
                  <a:schemeClr val="tx1"/>
                </a:solidFill>
              </a:rPr>
              <a:t>Creación del proyecto</a:t>
            </a:r>
          </a:p>
          <a:p>
            <a:pPr lvl="1"/>
            <a:r>
              <a:rPr lang="es-ES">
                <a:solidFill>
                  <a:schemeClr val="tx1"/>
                </a:solidFill>
              </a:rPr>
              <a:t>Creación del cliente</a:t>
            </a:r>
          </a:p>
          <a:p>
            <a:r>
              <a:rPr lang="es-ES">
                <a:solidFill>
                  <a:schemeClr val="tx1"/>
                </a:solidFill>
              </a:rPr>
              <a:t>CONCLUSIONES</a:t>
            </a:r>
          </a:p>
          <a:p>
            <a:r>
              <a:rPr lang="es-ES">
                <a:solidFill>
                  <a:schemeClr val="tx1"/>
                </a:solidFill>
              </a:rPr>
              <a:t>RECOMENDACIONES</a:t>
            </a:r>
          </a:p>
          <a:p>
            <a:r>
              <a:rPr lang="es-ES">
                <a:solidFill>
                  <a:schemeClr val="tx1"/>
                </a:solidFill>
              </a:rPr>
              <a:t>BIBLIOGRAFÍA</a:t>
            </a:r>
          </a:p>
        </p:txBody>
      </p:sp>
      <p:sp>
        <p:nvSpPr>
          <p:cNvPr id="3" name="Marcador de número de diapositiva 2">
            <a:extLst>
              <a:ext uri="{FF2B5EF4-FFF2-40B4-BE49-F238E27FC236}">
                <a16:creationId xmlns:a16="http://schemas.microsoft.com/office/drawing/2014/main" id="{842F57AD-D8A6-4341-AE3B-D3E22D3A8C92}"/>
              </a:ext>
            </a:extLst>
          </p:cNvPr>
          <p:cNvSpPr>
            <a:spLocks noGrp="1"/>
          </p:cNvSpPr>
          <p:nvPr>
            <p:ph type="sldNum" sz="quarter" idx="12"/>
          </p:nvPr>
        </p:nvSpPr>
        <p:spPr/>
        <p:txBody>
          <a:bodyPr/>
          <a:lstStyle/>
          <a:p>
            <a:fld id="{D57F1E4F-1CFF-5643-939E-217C01CDF565}" type="slidenum">
              <a:rPr lang="en-US" dirty="0"/>
              <a:pPr/>
              <a:t>9</a:t>
            </a:fld>
            <a:endParaRPr lang="es-ES"/>
          </a:p>
        </p:txBody>
      </p:sp>
    </p:spTree>
    <p:extLst>
      <p:ext uri="{BB962C8B-B14F-4D97-AF65-F5344CB8AC3E}">
        <p14:creationId xmlns:p14="http://schemas.microsoft.com/office/powerpoint/2010/main" val="2762696766"/>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Dividendo">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docProps/app.xml><?xml version="1.0" encoding="utf-8"?>
<Properties xmlns="http://schemas.openxmlformats.org/officeDocument/2006/extended-properties" xmlns:vt="http://schemas.openxmlformats.org/officeDocument/2006/docPropsVTypes">
  <TotalTime>0</TotalTime>
  <Words>3508</Words>
  <Application>Microsoft Office PowerPoint</Application>
  <PresentationFormat>Panorámica</PresentationFormat>
  <Paragraphs>891</Paragraphs>
  <Slides>51</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51</vt:i4>
      </vt:variant>
    </vt:vector>
  </HeadingPairs>
  <TitlesOfParts>
    <vt:vector size="58" baseType="lpstr">
      <vt:lpstr>Arial</vt:lpstr>
      <vt:lpstr>Calibri</vt:lpstr>
      <vt:lpstr>Gill Sans MT</vt:lpstr>
      <vt:lpstr>Segoe UI</vt:lpstr>
      <vt:lpstr>Times New Roman</vt:lpstr>
      <vt:lpstr>Wingdings 2</vt:lpstr>
      <vt:lpstr>Dividendo</vt:lpstr>
      <vt:lpstr>Presentación de PowerPoint</vt:lpstr>
      <vt:lpstr>1 MARCO TEÓRICO</vt:lpstr>
      <vt:lpstr>1.3 SOAP</vt:lpstr>
      <vt:lpstr>1.2 WSDL</vt:lpstr>
      <vt:lpstr>Presentación de PowerPoint</vt:lpstr>
      <vt:lpstr>Descripción del proyecto</vt:lpstr>
      <vt:lpstr>Diseño de la base de datos</vt:lpstr>
      <vt:lpstr>DISEÑO DE LA BASE DE DATOS</vt:lpstr>
      <vt:lpstr>DISEÑO DE LA BASE DE DATOS</vt:lpstr>
      <vt:lpstr>2.2 creación de la base de datos  Modelo conceptual de datos</vt:lpstr>
      <vt:lpstr>2.2 creación de la base de datos  Modelo lógico de datos</vt:lpstr>
      <vt:lpstr>2.2 creación de la base de datos  Modelo físico de datos</vt:lpstr>
      <vt:lpstr>2.3  Creación del proyecto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Conclusiones</vt:lpstr>
      <vt:lpstr>Recomendaciones</vt:lpstr>
      <vt:lpstr>Bibliografía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MANUAL Aplicación web con MVC implementado en JAVA Caso Practico Saltos “MONSTER”</dc:title>
  <dc:creator>Michael Villarruel</dc:creator>
  <cp:lastModifiedBy>bryan rodriguez</cp:lastModifiedBy>
  <cp:revision>4</cp:revision>
  <dcterms:created xsi:type="dcterms:W3CDTF">2020-08-13T07:15:02Z</dcterms:created>
  <dcterms:modified xsi:type="dcterms:W3CDTF">2021-11-24T17:03:36Z</dcterms:modified>
</cp:coreProperties>
</file>